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1"/>
  </p:notesMasterIdLst>
  <p:sldIdLst>
    <p:sldId id="256" r:id="rId2"/>
    <p:sldId id="323" r:id="rId3"/>
    <p:sldId id="331" r:id="rId4"/>
    <p:sldId id="324" r:id="rId5"/>
    <p:sldId id="325" r:id="rId6"/>
    <p:sldId id="326" r:id="rId7"/>
    <p:sldId id="327" r:id="rId8"/>
    <p:sldId id="328" r:id="rId9"/>
    <p:sldId id="329" r:id="rId10"/>
    <p:sldId id="330" r:id="rId11"/>
    <p:sldId id="332" r:id="rId12"/>
    <p:sldId id="333" r:id="rId13"/>
    <p:sldId id="334" r:id="rId14"/>
    <p:sldId id="335" r:id="rId15"/>
    <p:sldId id="336" r:id="rId16"/>
    <p:sldId id="337" r:id="rId17"/>
    <p:sldId id="338" r:id="rId18"/>
    <p:sldId id="339" r:id="rId19"/>
    <p:sldId id="269" r:id="rId20"/>
    <p:sldId id="340" r:id="rId21"/>
    <p:sldId id="345" r:id="rId22"/>
    <p:sldId id="341" r:id="rId23"/>
    <p:sldId id="346" r:id="rId24"/>
    <p:sldId id="347" r:id="rId25"/>
    <p:sldId id="348" r:id="rId26"/>
    <p:sldId id="349" r:id="rId27"/>
    <p:sldId id="315" r:id="rId28"/>
    <p:sldId id="316" r:id="rId29"/>
    <p:sldId id="317" r:id="rId30"/>
    <p:sldId id="343" r:id="rId31"/>
    <p:sldId id="342" r:id="rId32"/>
    <p:sldId id="350" r:id="rId33"/>
    <p:sldId id="351" r:id="rId34"/>
    <p:sldId id="344" r:id="rId35"/>
    <p:sldId id="282" r:id="rId36"/>
    <p:sldId id="352" r:id="rId37"/>
    <p:sldId id="357" r:id="rId38"/>
    <p:sldId id="358" r:id="rId39"/>
    <p:sldId id="359" r:id="rId40"/>
    <p:sldId id="353" r:id="rId41"/>
    <p:sldId id="363" r:id="rId42"/>
    <p:sldId id="360" r:id="rId43"/>
    <p:sldId id="361" r:id="rId44"/>
    <p:sldId id="318" r:id="rId45"/>
    <p:sldId id="319" r:id="rId46"/>
    <p:sldId id="320" r:id="rId47"/>
    <p:sldId id="321" r:id="rId48"/>
    <p:sldId id="354" r:id="rId49"/>
    <p:sldId id="362" r:id="rId50"/>
    <p:sldId id="355" r:id="rId51"/>
    <p:sldId id="364" r:id="rId52"/>
    <p:sldId id="365" r:id="rId53"/>
    <p:sldId id="366" r:id="rId54"/>
    <p:sldId id="367" r:id="rId55"/>
    <p:sldId id="356" r:id="rId56"/>
    <p:sldId id="289" r:id="rId57"/>
    <p:sldId id="368" r:id="rId58"/>
    <p:sldId id="372" r:id="rId59"/>
    <p:sldId id="369" r:id="rId60"/>
    <p:sldId id="377" r:id="rId61"/>
    <p:sldId id="378" r:id="rId62"/>
    <p:sldId id="379" r:id="rId63"/>
    <p:sldId id="373" r:id="rId64"/>
    <p:sldId id="380" r:id="rId65"/>
    <p:sldId id="374" r:id="rId66"/>
    <p:sldId id="381" r:id="rId67"/>
    <p:sldId id="375" r:id="rId68"/>
    <p:sldId id="370" r:id="rId69"/>
    <p:sldId id="382" r:id="rId70"/>
    <p:sldId id="383" r:id="rId71"/>
    <p:sldId id="371" r:id="rId72"/>
    <p:sldId id="384" r:id="rId73"/>
    <p:sldId id="385" r:id="rId74"/>
    <p:sldId id="322" r:id="rId75"/>
    <p:sldId id="386" r:id="rId76"/>
    <p:sldId id="387" r:id="rId77"/>
    <p:sldId id="388" r:id="rId78"/>
    <p:sldId id="389" r:id="rId79"/>
    <p:sldId id="301"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74778" autoAdjust="0"/>
  </p:normalViewPr>
  <p:slideViewPr>
    <p:cSldViewPr>
      <p:cViewPr>
        <p:scale>
          <a:sx n="110" d="100"/>
          <a:sy n="110" d="100"/>
        </p:scale>
        <p:origin x="-9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E7DDC7-CDBC-411F-9CA1-1D1B161A2E2F}" type="datetimeFigureOut">
              <a:rPr lang="en-US" smtClean="0"/>
              <a:t>4/28/2017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04001-014B-40D3-8062-CF85B369DC9B}" type="slidenum">
              <a:rPr lang="en-US" smtClean="0"/>
              <a:t>‹#›</a:t>
            </a:fld>
            <a:endParaRPr lang="en-US"/>
          </a:p>
        </p:txBody>
      </p:sp>
    </p:spTree>
    <p:extLst>
      <p:ext uri="{BB962C8B-B14F-4D97-AF65-F5344CB8AC3E}">
        <p14:creationId xmlns:p14="http://schemas.microsoft.com/office/powerpoint/2010/main" val="337559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DSM-V is the </a:t>
            </a:r>
            <a:r>
              <a:rPr lang="en-US" sz="1200" b="0" i="0" kern="1200" dirty="0" err="1" smtClean="0">
                <a:solidFill>
                  <a:schemeClr val="tx1"/>
                </a:solidFill>
                <a:effectLst/>
                <a:latin typeface="+mn-lt"/>
                <a:ea typeface="+mn-ea"/>
                <a:cs typeface="+mn-cs"/>
              </a:rPr>
              <a:t>The</a:t>
            </a:r>
            <a:r>
              <a:rPr lang="en-US" sz="1200" b="0" i="0" kern="1200" dirty="0" smtClean="0">
                <a:solidFill>
                  <a:schemeClr val="tx1"/>
                </a:solidFill>
                <a:effectLst/>
                <a:latin typeface="+mn-lt"/>
                <a:ea typeface="+mn-ea"/>
                <a:cs typeface="+mn-cs"/>
              </a:rPr>
              <a:t> Diagnostic and Statistical Manual of Mental Disorders, Fifth Edition </a:t>
            </a:r>
          </a:p>
          <a:p>
            <a:r>
              <a:rPr lang="en-US" sz="1200" b="0" i="0" kern="1200" dirty="0" smtClean="0">
                <a:solidFill>
                  <a:schemeClr val="tx1"/>
                </a:solidFill>
                <a:effectLst/>
                <a:latin typeface="+mn-lt"/>
                <a:ea typeface="+mn-ea"/>
                <a:cs typeface="+mn-cs"/>
              </a:rPr>
              <a:t>It</a:t>
            </a:r>
            <a:r>
              <a:rPr lang="en-US" sz="1200" b="0" i="0" kern="1200" baseline="0" dirty="0" smtClean="0">
                <a:solidFill>
                  <a:schemeClr val="tx1"/>
                </a:solidFill>
                <a:effectLst/>
                <a:latin typeface="+mn-lt"/>
                <a:ea typeface="+mn-ea"/>
                <a:cs typeface="+mn-cs"/>
              </a:rPr>
              <a:t> is t</a:t>
            </a:r>
            <a:r>
              <a:rPr lang="en-US" sz="1200" b="0" i="0" kern="1200" dirty="0" smtClean="0">
                <a:solidFill>
                  <a:schemeClr val="tx1"/>
                </a:solidFill>
                <a:effectLst/>
                <a:latin typeface="+mn-lt"/>
                <a:ea typeface="+mn-ea"/>
                <a:cs typeface="+mn-cs"/>
              </a:rPr>
              <a:t>he 2013 update to the American Psychiatric Association's classification and diagnostic tool</a:t>
            </a:r>
          </a:p>
          <a:p>
            <a:r>
              <a:rPr lang="en-US" sz="1200" b="0" i="0" kern="1200" dirty="0" smtClean="0">
                <a:solidFill>
                  <a:schemeClr val="tx1"/>
                </a:solidFill>
                <a:effectLst/>
                <a:latin typeface="+mn-lt"/>
                <a:ea typeface="+mn-ea"/>
                <a:cs typeface="+mn-cs"/>
              </a:rPr>
              <a:t>Proves</a:t>
            </a:r>
            <a:r>
              <a:rPr lang="en-US" sz="1200" b="0" i="0" kern="1200" baseline="0" dirty="0" smtClean="0">
                <a:solidFill>
                  <a:schemeClr val="tx1"/>
                </a:solidFill>
                <a:effectLst/>
                <a:latin typeface="+mn-lt"/>
                <a:ea typeface="+mn-ea"/>
                <a:cs typeface="+mn-cs"/>
              </a:rPr>
              <a:t> useful to help categorize and diagnose mental disorders</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804001-014B-40D3-8062-CF85B369DC9B}" type="slidenum">
              <a:rPr lang="en-US" smtClean="0"/>
              <a:t>2</a:t>
            </a:fld>
            <a:endParaRPr lang="en-US"/>
          </a:p>
        </p:txBody>
      </p:sp>
    </p:spTree>
    <p:extLst>
      <p:ext uri="{BB962C8B-B14F-4D97-AF65-F5344CB8AC3E}">
        <p14:creationId xmlns:p14="http://schemas.microsoft.com/office/powerpoint/2010/main" val="1431645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Effect of intra-VTA </a:t>
            </a:r>
            <a:r>
              <a:rPr lang="en-US" sz="1200" b="0" i="0" kern="1200" dirty="0" err="1" smtClean="0">
                <a:solidFill>
                  <a:schemeClr val="tx1"/>
                </a:solidFill>
                <a:effectLst/>
                <a:latin typeface="+mn-lt"/>
                <a:ea typeface="+mn-ea"/>
                <a:cs typeface="+mn-cs"/>
              </a:rPr>
              <a:t>physostigmine</a:t>
            </a:r>
            <a:r>
              <a:rPr lang="en-US" sz="1200" b="0" i="0" kern="1200" dirty="0" smtClean="0">
                <a:solidFill>
                  <a:schemeClr val="tx1"/>
                </a:solidFill>
                <a:effectLst/>
                <a:latin typeface="+mn-lt"/>
                <a:ea typeface="+mn-ea"/>
                <a:cs typeface="+mn-cs"/>
              </a:rPr>
              <a:t> (0, 1, 2 </a:t>
            </a:r>
            <a:r>
              <a:rPr lang="en-US" sz="1200" b="0" i="0" kern="1200" dirty="0" err="1" smtClean="0">
                <a:solidFill>
                  <a:schemeClr val="tx1"/>
                </a:solidFill>
                <a:effectLst/>
                <a:latin typeface="+mn-lt"/>
                <a:ea typeface="+mn-ea"/>
                <a:cs typeface="+mn-cs"/>
              </a:rPr>
              <a:t>μg</a:t>
            </a:r>
            <a:r>
              <a:rPr lang="en-US" sz="1200" b="0" i="0" kern="1200" dirty="0" smtClean="0">
                <a:solidFill>
                  <a:schemeClr val="tx1"/>
                </a:solidFill>
                <a:effectLst/>
                <a:latin typeface="+mn-lt"/>
                <a:ea typeface="+mn-ea"/>
                <a:cs typeface="+mn-cs"/>
              </a:rPr>
              <a:t>/side) on FST, EPM, and locomotor activity. </a:t>
            </a:r>
          </a:p>
          <a:p>
            <a:r>
              <a:rPr lang="en-US" sz="1200" b="0" i="0" kern="1200" dirty="0" smtClean="0">
                <a:solidFill>
                  <a:schemeClr val="tx1"/>
                </a:solidFill>
                <a:effectLst/>
                <a:latin typeface="+mn-lt"/>
                <a:ea typeface="+mn-ea"/>
                <a:cs typeface="+mn-cs"/>
              </a:rPr>
              <a:t>Physostigmine increased immobility time in the FST </a:t>
            </a: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decreased time spent on open arms of EPM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and had no effect on locomotor activity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Data are expressed as mean ± S.E.M.; (* p &lt; 0.05, ** p &lt; 0.01).</a:t>
            </a:r>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27</a:t>
            </a:fld>
            <a:endParaRPr lang="en-US"/>
          </a:p>
        </p:txBody>
      </p:sp>
    </p:spTree>
    <p:extLst>
      <p:ext uri="{BB962C8B-B14F-4D97-AF65-F5344CB8AC3E}">
        <p14:creationId xmlns:p14="http://schemas.microsoft.com/office/powerpoint/2010/main" val="404284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Effect of intra-VTA </a:t>
            </a:r>
            <a:r>
              <a:rPr lang="en-US" sz="1200" b="0" i="0" kern="1200" dirty="0" err="1" smtClean="0">
                <a:solidFill>
                  <a:schemeClr val="tx1"/>
                </a:solidFill>
                <a:effectLst/>
                <a:latin typeface="+mn-lt"/>
                <a:ea typeface="+mn-ea"/>
                <a:cs typeface="+mn-cs"/>
              </a:rPr>
              <a:t>physostigmine</a:t>
            </a:r>
            <a:r>
              <a:rPr lang="en-US" sz="1200" b="0" i="0" kern="1200" dirty="0" smtClean="0">
                <a:solidFill>
                  <a:schemeClr val="tx1"/>
                </a:solidFill>
                <a:effectLst/>
                <a:latin typeface="+mn-lt"/>
                <a:ea typeface="+mn-ea"/>
                <a:cs typeface="+mn-cs"/>
              </a:rPr>
              <a:t> (0, 1, 2 </a:t>
            </a:r>
            <a:r>
              <a:rPr lang="en-US" sz="1200" b="0" i="0" kern="1200" dirty="0" err="1" smtClean="0">
                <a:solidFill>
                  <a:schemeClr val="tx1"/>
                </a:solidFill>
                <a:effectLst/>
                <a:latin typeface="+mn-lt"/>
                <a:ea typeface="+mn-ea"/>
                <a:cs typeface="+mn-cs"/>
              </a:rPr>
              <a:t>μg</a:t>
            </a:r>
            <a:r>
              <a:rPr lang="en-US" sz="1200" b="0" i="0" kern="1200" dirty="0" smtClean="0">
                <a:solidFill>
                  <a:schemeClr val="tx1"/>
                </a:solidFill>
                <a:effectLst/>
                <a:latin typeface="+mn-lt"/>
                <a:ea typeface="+mn-ea"/>
                <a:cs typeface="+mn-cs"/>
              </a:rPr>
              <a:t>/side) on SPT. </a:t>
            </a:r>
          </a:p>
          <a:p>
            <a:r>
              <a:rPr lang="en-US" sz="1200" b="0" i="0" kern="1200" dirty="0" smtClean="0">
                <a:solidFill>
                  <a:schemeClr val="tx1"/>
                </a:solidFill>
                <a:effectLst/>
                <a:latin typeface="+mn-lt"/>
                <a:ea typeface="+mn-ea"/>
                <a:cs typeface="+mn-cs"/>
              </a:rPr>
              <a:t>Physostigmine decreased sucrose preference. </a:t>
            </a:r>
          </a:p>
          <a:p>
            <a:r>
              <a:rPr lang="en-US" sz="1200" b="0" i="0" kern="1200" dirty="0" smtClean="0">
                <a:solidFill>
                  <a:schemeClr val="tx1"/>
                </a:solidFill>
                <a:effectLst/>
                <a:latin typeface="+mn-lt"/>
                <a:ea typeface="+mn-ea"/>
                <a:cs typeface="+mn-cs"/>
              </a:rPr>
              <a:t>Data expressed as mean ± S.E.M.; (* p &lt; 0.05).</a:t>
            </a:r>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28</a:t>
            </a:fld>
            <a:endParaRPr lang="en-US"/>
          </a:p>
        </p:txBody>
      </p:sp>
    </p:spTree>
    <p:extLst>
      <p:ext uri="{BB962C8B-B14F-4D97-AF65-F5344CB8AC3E}">
        <p14:creationId xmlns:p14="http://schemas.microsoft.com/office/powerpoint/2010/main" val="2324948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Effect of intra-VTA pilocarpine (0, 3, 30 </a:t>
            </a:r>
            <a:r>
              <a:rPr lang="en-US" sz="1200" b="0" i="0" kern="1200" dirty="0" err="1" smtClean="0">
                <a:solidFill>
                  <a:schemeClr val="tx1"/>
                </a:solidFill>
                <a:effectLst/>
                <a:latin typeface="+mn-lt"/>
                <a:ea typeface="+mn-ea"/>
                <a:cs typeface="+mn-cs"/>
              </a:rPr>
              <a:t>μg</a:t>
            </a:r>
            <a:r>
              <a:rPr lang="en-US" sz="1200" b="0" i="0" kern="1200" dirty="0" smtClean="0">
                <a:solidFill>
                  <a:schemeClr val="tx1"/>
                </a:solidFill>
                <a:effectLst/>
                <a:latin typeface="+mn-lt"/>
                <a:ea typeface="+mn-ea"/>
                <a:cs typeface="+mn-cs"/>
              </a:rPr>
              <a:t>/side) on FST, EPM, and locomotor activity. </a:t>
            </a:r>
          </a:p>
          <a:p>
            <a:r>
              <a:rPr lang="en-US" sz="1200" b="0" i="0" kern="1200" dirty="0" smtClean="0">
                <a:solidFill>
                  <a:schemeClr val="tx1"/>
                </a:solidFill>
                <a:effectLst/>
                <a:latin typeface="+mn-lt"/>
                <a:ea typeface="+mn-ea"/>
                <a:cs typeface="+mn-cs"/>
              </a:rPr>
              <a:t>Pilocarpine increased immobility time in the FST </a:t>
            </a:r>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Decreased time spent on the open arms of EPM </a:t>
            </a:r>
            <a:r>
              <a:rPr lang="en-US" sz="1200" b="1" i="0" kern="1200" dirty="0" smtClean="0">
                <a:solidFill>
                  <a:schemeClr val="tx1"/>
                </a:solidFill>
                <a:effectLst/>
                <a:latin typeface="+mn-lt"/>
                <a:ea typeface="+mn-ea"/>
                <a:cs typeface="+mn-cs"/>
              </a:rPr>
              <a:t>(B)</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Had no effect on locomotor activity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Data expressed as mean ± S.E.M.; (* p &lt; 0.05, ** p &lt; 0.01, *** p &lt; 0.001).</a:t>
            </a:r>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29</a:t>
            </a:fld>
            <a:endParaRPr lang="en-US"/>
          </a:p>
        </p:txBody>
      </p:sp>
    </p:spTree>
    <p:extLst>
      <p:ext uri="{BB962C8B-B14F-4D97-AF65-F5344CB8AC3E}">
        <p14:creationId xmlns:p14="http://schemas.microsoft.com/office/powerpoint/2010/main" val="221416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Left panels: Schematic of front panel of the rat chamber equipped with two lights, each above one of two levers. One lever to the left, the other to the right of the food cup. The top panel shows the outcome of pressing a lever prior to light onset. The middle panel shows two possible outcomes with a lever press within 6-s after light onset. The lower panel shows the outcome of failing to press the lever within 6-s after light onset.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Right panel: Diagram of trial structure. Each trial began with a nose poke into the food cup, which caused the levers to insert into the chamber. One of the two lights would illuminate for 1-s duration, either immediately with lever insertion, or following a delay of 3, 6, or 12 s. A trial ended when a lever was pressed within 6 s of light onset, or 6 s after light onset if no lever press was made.</a:t>
            </a:r>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44</a:t>
            </a:fld>
            <a:endParaRPr lang="en-US"/>
          </a:p>
        </p:txBody>
      </p:sp>
    </p:spTree>
    <p:extLst>
      <p:ext uri="{BB962C8B-B14F-4D97-AF65-F5344CB8AC3E}">
        <p14:creationId xmlns:p14="http://schemas.microsoft.com/office/powerpoint/2010/main" val="3493522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Mean (&amp; 95% CI) change in weight (top left) fat mass (top right), lean mass (bottom left), and adiposity (bottom right) in the CON and REF rats before and 2 months following consumption of the respective diets. Prior to the REF diet, all rats were on the CON diet.</a:t>
            </a:r>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45</a:t>
            </a:fld>
            <a:endParaRPr lang="en-US"/>
          </a:p>
        </p:txBody>
      </p:sp>
    </p:spTree>
    <p:extLst>
      <p:ext uri="{BB962C8B-B14F-4D97-AF65-F5344CB8AC3E}">
        <p14:creationId xmlns:p14="http://schemas.microsoft.com/office/powerpoint/2010/main" val="816808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Mean (&amp; 95% CI) percent correct responses (top left), choice errors (top right), premature responses (bottom left), and omissions (bottom right) in rats on the REF and CON diets across 5-session blocks of training on the Vigilance task.</a:t>
            </a:r>
          </a:p>
          <a:p>
            <a:r>
              <a:rPr lang="en-US" sz="1200" b="0" i="0" kern="1200" dirty="0" smtClean="0">
                <a:solidFill>
                  <a:schemeClr val="tx1"/>
                </a:solidFill>
                <a:effectLst/>
                <a:latin typeface="+mn-lt"/>
                <a:ea typeface="+mn-ea"/>
                <a:cs typeface="+mn-cs"/>
              </a:rPr>
              <a:t>Control</a:t>
            </a:r>
            <a:r>
              <a:rPr lang="en-US" sz="1200" b="0" i="0" kern="1200" baseline="0" dirty="0" smtClean="0">
                <a:solidFill>
                  <a:schemeClr val="tx1"/>
                </a:solidFill>
                <a:effectLst/>
                <a:latin typeface="+mn-lt"/>
                <a:ea typeface="+mn-ea"/>
                <a:cs typeface="+mn-cs"/>
              </a:rPr>
              <a:t> rats- Higher % correct, lower choice errors over time, lower premature response %, Lower omission %</a:t>
            </a:r>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46</a:t>
            </a:fld>
            <a:endParaRPr lang="en-US"/>
          </a:p>
        </p:txBody>
      </p:sp>
    </p:spTree>
    <p:extLst>
      <p:ext uri="{BB962C8B-B14F-4D97-AF65-F5344CB8AC3E}">
        <p14:creationId xmlns:p14="http://schemas.microsoft.com/office/powerpoint/2010/main" val="1716069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kern="1200" dirty="0" smtClean="0">
                <a:solidFill>
                  <a:schemeClr val="tx1"/>
                </a:solidFill>
                <a:effectLst/>
                <a:latin typeface="+mn-lt"/>
                <a:ea typeface="+mn-ea"/>
                <a:cs typeface="+mn-cs"/>
              </a:rPr>
              <a:t>Mean (&amp; 95% CI) percentage of correct responses (top left), Choice errors (top right), Premature responses (bottom left), and Omissions (bottom right) in rats on the REF and CON diets as a function of light delay during the last 10 sessions of the Vigilance task.</a:t>
            </a:r>
          </a:p>
          <a:p>
            <a:pPr fontAlgn="base"/>
            <a:r>
              <a:rPr lang="en-US" sz="1200" b="0" kern="1200" dirty="0" smtClean="0">
                <a:solidFill>
                  <a:schemeClr val="tx1"/>
                </a:solidFill>
                <a:effectLst/>
                <a:latin typeface="+mn-lt"/>
                <a:ea typeface="+mn-ea"/>
                <a:cs typeface="+mn-cs"/>
              </a:rPr>
              <a:t>Control</a:t>
            </a:r>
            <a:r>
              <a:rPr lang="en-US" sz="1200" b="0" kern="1200" baseline="0" dirty="0" smtClean="0">
                <a:solidFill>
                  <a:schemeClr val="tx1"/>
                </a:solidFill>
                <a:effectLst/>
                <a:latin typeface="+mn-lt"/>
                <a:ea typeface="+mn-ea"/>
                <a:cs typeface="+mn-cs"/>
              </a:rPr>
              <a:t> rats- did better overall</a:t>
            </a:r>
          </a:p>
          <a:p>
            <a:pPr fontAlgn="base"/>
            <a:r>
              <a:rPr lang="en-US" sz="1200" b="0" kern="1200" baseline="0" dirty="0" smtClean="0">
                <a:solidFill>
                  <a:schemeClr val="tx1"/>
                </a:solidFill>
                <a:effectLst/>
                <a:latin typeface="+mn-lt"/>
                <a:ea typeface="+mn-ea"/>
                <a:cs typeface="+mn-cs"/>
              </a:rPr>
              <a:t>	Bottom right significant- Indicative of loss of attention (Omission %)</a:t>
            </a:r>
          </a:p>
          <a:p>
            <a:pPr fontAlgn="base"/>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804001-014B-40D3-8062-CF85B369DC9B}" type="slidenum">
              <a:rPr lang="en-US" smtClean="0"/>
              <a:t>47</a:t>
            </a:fld>
            <a:endParaRPr lang="en-US"/>
          </a:p>
        </p:txBody>
      </p:sp>
    </p:spTree>
    <p:extLst>
      <p:ext uri="{BB962C8B-B14F-4D97-AF65-F5344CB8AC3E}">
        <p14:creationId xmlns:p14="http://schemas.microsoft.com/office/powerpoint/2010/main" val="3139333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Animals</a:t>
            </a:r>
            <a:r>
              <a:rPr lang="en-US" baseline="0" dirty="0" smtClean="0"/>
              <a:t> were examined during baseline (light off), phasic illumination (light on), and post illumination (light off) epochs</a:t>
            </a:r>
          </a:p>
          <a:p>
            <a:r>
              <a:rPr lang="en-US" sz="1200" b="1" i="0" kern="120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Experimental groups. </a:t>
            </a:r>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62</a:t>
            </a:fld>
            <a:endParaRPr lang="en-US"/>
          </a:p>
        </p:txBody>
      </p:sp>
    </p:spTree>
    <p:extLst>
      <p:ext uri="{BB962C8B-B14F-4D97-AF65-F5344CB8AC3E}">
        <p14:creationId xmlns:p14="http://schemas.microsoft.com/office/powerpoint/2010/main" val="3394906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Photoinhibition</a:t>
            </a:r>
            <a:r>
              <a:rPr lang="en-US" sz="1200" b="0" i="0" kern="1200" dirty="0" smtClean="0">
                <a:solidFill>
                  <a:schemeClr val="tx1"/>
                </a:solidFill>
                <a:effectLst/>
                <a:latin typeface="+mn-lt"/>
                <a:ea typeface="+mn-ea"/>
                <a:cs typeface="+mn-cs"/>
              </a:rPr>
              <a:t> of VTA dopamine neurons acutely reduces escape-related </a:t>
            </a:r>
            <a:r>
              <a:rPr lang="en-US" sz="1200" b="0" i="0" kern="1200" dirty="0" err="1" smtClean="0">
                <a:solidFill>
                  <a:schemeClr val="tx1"/>
                </a:solidFill>
                <a:effectLst/>
                <a:latin typeface="+mn-lt"/>
                <a:ea typeface="+mn-ea"/>
                <a:cs typeface="+mn-cs"/>
              </a:rPr>
              <a:t>behaviour</a:t>
            </a:r>
            <a:r>
              <a:rPr lang="en-US" sz="1200" b="0" i="0" kern="1200" dirty="0" smtClean="0">
                <a:solidFill>
                  <a:schemeClr val="tx1"/>
                </a:solidFill>
                <a:effectLst/>
                <a:latin typeface="+mn-lt"/>
                <a:ea typeface="+mn-ea"/>
                <a:cs typeface="+mn-cs"/>
              </a:rPr>
              <a:t>. Two-way ANOVA demonstrates the group-by-light epoch interaction (interaction of the experimental-group factor and light-condition factor in the test), Bonferroni post-hoc test shows reduced struggling in the eNpHR3.0 group relative to the </a:t>
            </a:r>
            <a:r>
              <a:rPr lang="en-US" sz="1200" b="0" i="0" kern="1200" dirty="0" err="1" smtClean="0">
                <a:solidFill>
                  <a:schemeClr val="tx1"/>
                </a:solidFill>
                <a:effectLst/>
                <a:latin typeface="+mn-lt"/>
                <a:ea typeface="+mn-ea"/>
                <a:cs typeface="+mn-cs"/>
              </a:rPr>
              <a:t>eYFP</a:t>
            </a:r>
            <a:r>
              <a:rPr lang="en-US" sz="1200" b="0" i="0" kern="1200" dirty="0" smtClean="0">
                <a:solidFill>
                  <a:schemeClr val="tx1"/>
                </a:solidFill>
                <a:effectLst/>
                <a:latin typeface="+mn-lt"/>
                <a:ea typeface="+mn-ea"/>
                <a:cs typeface="+mn-cs"/>
              </a:rPr>
              <a:t> group, </a:t>
            </a:r>
          </a:p>
        </p:txBody>
      </p:sp>
      <p:sp>
        <p:nvSpPr>
          <p:cNvPr id="4" name="Slide Number Placeholder 3"/>
          <p:cNvSpPr>
            <a:spLocks noGrp="1"/>
          </p:cNvSpPr>
          <p:nvPr>
            <p:ph type="sldNum" sz="quarter" idx="10"/>
          </p:nvPr>
        </p:nvSpPr>
        <p:spPr/>
        <p:txBody>
          <a:bodyPr/>
          <a:lstStyle/>
          <a:p>
            <a:fld id="{5A804001-014B-40D3-8062-CF85B369DC9B}" type="slidenum">
              <a:rPr lang="en-US" smtClean="0"/>
              <a:t>63</a:t>
            </a:fld>
            <a:endParaRPr lang="en-US"/>
          </a:p>
        </p:txBody>
      </p:sp>
    </p:spTree>
    <p:extLst>
      <p:ext uri="{BB962C8B-B14F-4D97-AF65-F5344CB8AC3E}">
        <p14:creationId xmlns:p14="http://schemas.microsoft.com/office/powerpoint/2010/main" val="1576866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Inhibition of VTA dopamine neurons does not produce a significant difference in open-field locomotion; two-way ANOVA did not demonstrate a significant group-by-light epoch interaction, </a:t>
            </a:r>
          </a:p>
          <a:p>
            <a:r>
              <a:rPr lang="en-US" sz="1200" b="1" i="0"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Schematic and results of the 90-min sucrose-preference test. </a:t>
            </a:r>
            <a:r>
              <a:rPr lang="en-US" sz="1200" b="0" i="0" kern="1200" dirty="0" err="1" smtClean="0">
                <a:solidFill>
                  <a:schemeClr val="tx1"/>
                </a:solidFill>
                <a:effectLst/>
                <a:latin typeface="+mn-lt"/>
                <a:ea typeface="+mn-ea"/>
                <a:cs typeface="+mn-cs"/>
              </a:rPr>
              <a:t>Photoinhibition</a:t>
            </a:r>
            <a:r>
              <a:rPr lang="en-US" sz="1200" b="0" i="0" kern="1200" dirty="0" smtClean="0">
                <a:solidFill>
                  <a:schemeClr val="tx1"/>
                </a:solidFill>
                <a:effectLst/>
                <a:latin typeface="+mn-lt"/>
                <a:ea typeface="+mn-ea"/>
                <a:cs typeface="+mn-cs"/>
              </a:rPr>
              <a:t> of VTA dopamine neurons acutely reduces sucrose preference; two-way ANOVA revealed that opsin expression has a significant effect, Bonferroni post-hoc test revealed significant differences between groups only in the light-on epoch</a:t>
            </a:r>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64</a:t>
            </a:fld>
            <a:endParaRPr lang="en-US"/>
          </a:p>
        </p:txBody>
      </p:sp>
    </p:spTree>
    <p:extLst>
      <p:ext uri="{BB962C8B-B14F-4D97-AF65-F5344CB8AC3E}">
        <p14:creationId xmlns:p14="http://schemas.microsoft.com/office/powerpoint/2010/main" val="45416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additional criteria</a:t>
            </a:r>
            <a:r>
              <a:rPr lang="en-US" baseline="0" dirty="0" smtClean="0"/>
              <a:t> are helpful diagnostic tools when dealing with humans</a:t>
            </a:r>
          </a:p>
          <a:p>
            <a:r>
              <a:rPr lang="en-US" baseline="0" dirty="0" smtClean="0"/>
              <a:t>However it becomes apparent that a majority of the criteria would be impossible/extremely difficult to quantify in animal models</a:t>
            </a:r>
          </a:p>
          <a:p>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4</a:t>
            </a:fld>
            <a:endParaRPr lang="en-US"/>
          </a:p>
        </p:txBody>
      </p:sp>
    </p:spTree>
    <p:extLst>
      <p:ext uri="{BB962C8B-B14F-4D97-AF65-F5344CB8AC3E}">
        <p14:creationId xmlns:p14="http://schemas.microsoft.com/office/powerpoint/2010/main" val="3410399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Phasic illumination of VTA dopamine neurons rescues stress-induced reduction in struggling on TST in ChR2 CMS but not </a:t>
            </a:r>
            <a:r>
              <a:rPr lang="en-US" sz="1200" b="0" i="0" kern="1200" dirty="0" err="1" smtClean="0">
                <a:solidFill>
                  <a:schemeClr val="tx1"/>
                </a:solidFill>
                <a:effectLst/>
                <a:latin typeface="+mn-lt"/>
                <a:ea typeface="+mn-ea"/>
                <a:cs typeface="+mn-cs"/>
              </a:rPr>
              <a:t>eYFP</a:t>
            </a:r>
            <a:r>
              <a:rPr lang="en-US" sz="1200" b="0" i="0" kern="1200" dirty="0" smtClean="0">
                <a:solidFill>
                  <a:schemeClr val="tx1"/>
                </a:solidFill>
                <a:effectLst/>
                <a:latin typeface="+mn-lt"/>
                <a:ea typeface="+mn-ea"/>
                <a:cs typeface="+mn-cs"/>
              </a:rPr>
              <a:t> CMS. Two-way ANOVA revealed a significant group-by-light epoch interaction and a significant influence of experimental condition on performance as revealed by one-way ANOVA</a:t>
            </a:r>
          </a:p>
        </p:txBody>
      </p:sp>
      <p:sp>
        <p:nvSpPr>
          <p:cNvPr id="4" name="Slide Number Placeholder 3"/>
          <p:cNvSpPr>
            <a:spLocks noGrp="1"/>
          </p:cNvSpPr>
          <p:nvPr>
            <p:ph type="sldNum" sz="quarter" idx="10"/>
          </p:nvPr>
        </p:nvSpPr>
        <p:spPr/>
        <p:txBody>
          <a:bodyPr/>
          <a:lstStyle/>
          <a:p>
            <a:fld id="{5A804001-014B-40D3-8062-CF85B369DC9B}" type="slidenum">
              <a:rPr lang="en-US" smtClean="0"/>
              <a:t>65</a:t>
            </a:fld>
            <a:endParaRPr lang="en-US"/>
          </a:p>
        </p:txBody>
      </p:sp>
    </p:spTree>
    <p:extLst>
      <p:ext uri="{BB962C8B-B14F-4D97-AF65-F5344CB8AC3E}">
        <p14:creationId xmlns:p14="http://schemas.microsoft.com/office/powerpoint/2010/main" val="1435752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Illumination parameters, as used in the TST, did not change locomotor activity in the open field, with no significant group-by-epoch interaction in two-way ANOVA and no detectable differences revealed by Bonferroni post-hoc tests on the same timescale. </a:t>
            </a:r>
          </a:p>
          <a:p>
            <a:r>
              <a:rPr lang="en-US" sz="1200" b="1" i="0" kern="1200" dirty="0" smtClean="0">
                <a:solidFill>
                  <a:schemeClr val="tx1"/>
                </a:solidFill>
                <a:effectLst/>
                <a:latin typeface="+mn-lt"/>
                <a:ea typeface="+mn-ea"/>
                <a:cs typeface="+mn-cs"/>
              </a:rPr>
              <a:t>e,</a:t>
            </a:r>
            <a:r>
              <a:rPr lang="en-US" sz="1200" b="0" i="0" kern="1200" dirty="0" smtClean="0">
                <a:solidFill>
                  <a:schemeClr val="tx1"/>
                </a:solidFill>
                <a:effectLst/>
                <a:latin typeface="+mn-lt"/>
                <a:ea typeface="+mn-ea"/>
                <a:cs typeface="+mn-cs"/>
              </a:rPr>
              <a:t> Phasic activation of VTA dopamine neurons rescued the stress-induced decrease in sucrose preference in ChR2 CMS, but not </a:t>
            </a:r>
            <a:r>
              <a:rPr lang="en-US" sz="1200" b="0" i="0" kern="1200" dirty="0" err="1" smtClean="0">
                <a:solidFill>
                  <a:schemeClr val="tx1"/>
                </a:solidFill>
                <a:effectLst/>
                <a:latin typeface="+mn-lt"/>
                <a:ea typeface="+mn-ea"/>
                <a:cs typeface="+mn-cs"/>
              </a:rPr>
              <a:t>eYFP</a:t>
            </a:r>
            <a:r>
              <a:rPr lang="en-US" sz="1200" b="0" i="0" kern="1200" dirty="0" smtClean="0">
                <a:solidFill>
                  <a:schemeClr val="tx1"/>
                </a:solidFill>
                <a:effectLst/>
                <a:latin typeface="+mn-lt"/>
                <a:ea typeface="+mn-ea"/>
                <a:cs typeface="+mn-cs"/>
              </a:rPr>
              <a:t> CMS mice; one-way ANOVA, Dunn’s post-hoc test comparing baseline to light-on epoch. Two-way ANOVA revealed a significant group-by-light epoch interaction, and a significant influence of experimental condition on performance was revealed by one-way ANOVA.</a:t>
            </a:r>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66</a:t>
            </a:fld>
            <a:endParaRPr lang="en-US"/>
          </a:p>
        </p:txBody>
      </p:sp>
    </p:spTree>
    <p:extLst>
      <p:ext uri="{BB962C8B-B14F-4D97-AF65-F5344CB8AC3E}">
        <p14:creationId xmlns:p14="http://schemas.microsoft.com/office/powerpoint/2010/main" val="3624918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a:t>
            </a:r>
            <a:r>
              <a:rPr lang="en-US" sz="1200" b="0" i="0" kern="1200" dirty="0" smtClean="0">
                <a:solidFill>
                  <a:schemeClr val="tx1"/>
                </a:solidFill>
                <a:effectLst/>
                <a:latin typeface="+mn-lt"/>
                <a:ea typeface="+mn-ea"/>
                <a:cs typeface="+mn-cs"/>
              </a:rPr>
              <a:t> Light-induced modulation of swimming; phasic illumination of ChR2-expressing VTA dopamine neurons increases escape </a:t>
            </a:r>
            <a:r>
              <a:rPr lang="en-US" sz="1200" b="0" i="0" kern="1200" dirty="0" err="1" smtClean="0">
                <a:solidFill>
                  <a:schemeClr val="tx1"/>
                </a:solidFill>
                <a:effectLst/>
                <a:latin typeface="+mn-lt"/>
                <a:ea typeface="+mn-ea"/>
                <a:cs typeface="+mn-cs"/>
              </a:rPr>
              <a:t>behaviour</a:t>
            </a:r>
            <a:r>
              <a:rPr lang="en-US" sz="1200" b="0" i="0" kern="1200" dirty="0" smtClean="0">
                <a:solidFill>
                  <a:schemeClr val="tx1"/>
                </a:solidFill>
                <a:effectLst/>
                <a:latin typeface="+mn-lt"/>
                <a:ea typeface="+mn-ea"/>
                <a:cs typeface="+mn-cs"/>
              </a:rPr>
              <a:t> of TH::</a:t>
            </a:r>
            <a:r>
              <a:rPr lang="en-US" sz="1200" b="0" i="0" kern="1200" dirty="0" err="1" smtClean="0">
                <a:solidFill>
                  <a:schemeClr val="tx1"/>
                </a:solidFill>
                <a:effectLst/>
                <a:latin typeface="+mn-lt"/>
                <a:ea typeface="+mn-ea"/>
                <a:cs typeface="+mn-cs"/>
              </a:rPr>
              <a:t>Cre</a:t>
            </a:r>
            <a:r>
              <a:rPr lang="en-US" sz="1200" b="0" i="0" kern="1200" dirty="0" smtClean="0">
                <a:solidFill>
                  <a:schemeClr val="tx1"/>
                </a:solidFill>
                <a:effectLst/>
                <a:latin typeface="+mn-lt"/>
                <a:ea typeface="+mn-ea"/>
                <a:cs typeface="+mn-cs"/>
              </a:rPr>
              <a:t> rats in FST. Thick red line, mean kick rate; dotted lines</a:t>
            </a:r>
            <a:r>
              <a:rPr lang="en-US" sz="1200" b="0" i="0" kern="1200" baseline="0" dirty="0" smtClean="0">
                <a:solidFill>
                  <a:schemeClr val="tx1"/>
                </a:solidFill>
                <a:effectLst/>
                <a:latin typeface="+mn-lt"/>
                <a:ea typeface="+mn-ea"/>
                <a:cs typeface="+mn-cs"/>
              </a:rPr>
              <a:t> </a:t>
            </a:r>
          </a:p>
          <a:p>
            <a:r>
              <a:rPr lang="en-US" sz="1200" b="1" i="0" kern="1200" dirty="0" smtClean="0">
                <a:solidFill>
                  <a:schemeClr val="tx1"/>
                </a:solidFill>
                <a:effectLst/>
                <a:latin typeface="+mn-lt"/>
                <a:ea typeface="+mn-ea"/>
                <a:cs typeface="+mn-cs"/>
              </a:rPr>
              <a:t>d,</a:t>
            </a:r>
            <a:r>
              <a:rPr lang="en-US" sz="1200" b="0" i="0" kern="1200" dirty="0" smtClean="0">
                <a:solidFill>
                  <a:schemeClr val="tx1"/>
                </a:solidFill>
                <a:effectLst/>
                <a:latin typeface="+mn-lt"/>
                <a:ea typeface="+mn-ea"/>
                <a:cs typeface="+mn-cs"/>
              </a:rPr>
              <a:t> Phasic illumination of ChR2-expressing VTA dopamine neurons increases kick rate in FST but not ambulation rate in OFT</a:t>
            </a:r>
          </a:p>
        </p:txBody>
      </p:sp>
      <p:sp>
        <p:nvSpPr>
          <p:cNvPr id="4" name="Slide Number Placeholder 3"/>
          <p:cNvSpPr>
            <a:spLocks noGrp="1"/>
          </p:cNvSpPr>
          <p:nvPr>
            <p:ph type="sldNum" sz="quarter" idx="10"/>
          </p:nvPr>
        </p:nvSpPr>
        <p:spPr/>
        <p:txBody>
          <a:bodyPr/>
          <a:lstStyle/>
          <a:p>
            <a:fld id="{5A804001-014B-40D3-8062-CF85B369DC9B}" type="slidenum">
              <a:rPr lang="en-US" smtClean="0"/>
              <a:t>67</a:t>
            </a:fld>
            <a:endParaRPr lang="en-US"/>
          </a:p>
        </p:txBody>
      </p:sp>
    </p:spTree>
    <p:extLst>
      <p:ext uri="{BB962C8B-B14F-4D97-AF65-F5344CB8AC3E}">
        <p14:creationId xmlns:p14="http://schemas.microsoft.com/office/powerpoint/2010/main" val="3745594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mesolimbic dopamine system is involved</a:t>
            </a:r>
            <a:r>
              <a:rPr lang="en-US" baseline="0" dirty="0" smtClean="0"/>
              <a:t> in the reward system of the brain</a:t>
            </a:r>
          </a:p>
          <a:p>
            <a:r>
              <a:rPr lang="en-US" dirty="0" smtClean="0"/>
              <a:t>	Reward motivation</a:t>
            </a:r>
          </a:p>
          <a:p>
            <a:r>
              <a:rPr lang="en-US" dirty="0" smtClean="0"/>
              <a:t>	Compulsion</a:t>
            </a:r>
          </a:p>
          <a:p>
            <a:r>
              <a:rPr lang="en-US" dirty="0" smtClean="0"/>
              <a:t>	Perseverance</a:t>
            </a:r>
          </a:p>
          <a:p>
            <a:r>
              <a:rPr lang="en-US" dirty="0" smtClean="0"/>
              <a:t>Dysfunction</a:t>
            </a:r>
            <a:r>
              <a:rPr lang="en-US" baseline="0" dirty="0" smtClean="0"/>
              <a:t> in this system could be linked with the depressive phenotype</a:t>
            </a:r>
          </a:p>
          <a:p>
            <a:r>
              <a:rPr lang="en-US" baseline="0" dirty="0" smtClean="0"/>
              <a:t>	Anhedonia (lack of pleasure seeking suggests reward motivation and anticipation dysfunction)</a:t>
            </a:r>
          </a:p>
          <a:p>
            <a:r>
              <a:rPr lang="en-US" baseline="0" dirty="0" smtClean="0"/>
              <a:t>	Impulsivity (lack of impulse inhibition suggests underlying problems in the PFC)</a:t>
            </a:r>
          </a:p>
          <a:p>
            <a:r>
              <a:rPr lang="en-US" baseline="0" dirty="0" smtClean="0"/>
              <a:t>		As the PFC deals with emotional regulation and valuation during decision making</a:t>
            </a:r>
          </a:p>
          <a:p>
            <a:r>
              <a:rPr lang="en-US" baseline="0" dirty="0" smtClean="0"/>
              <a:t>	Lack of desire to perform tasks once found enjoyable- Less desire to go on (persevere)</a:t>
            </a:r>
          </a:p>
        </p:txBody>
      </p:sp>
      <p:sp>
        <p:nvSpPr>
          <p:cNvPr id="4" name="Slide Number Placeholder 3"/>
          <p:cNvSpPr>
            <a:spLocks noGrp="1"/>
          </p:cNvSpPr>
          <p:nvPr>
            <p:ph type="sldNum" sz="quarter" idx="10"/>
          </p:nvPr>
        </p:nvSpPr>
        <p:spPr/>
        <p:txBody>
          <a:bodyPr/>
          <a:lstStyle/>
          <a:p>
            <a:fld id="{5A804001-014B-40D3-8062-CF85B369DC9B}" type="slidenum">
              <a:rPr lang="en-US" smtClean="0"/>
              <a:t>75</a:t>
            </a:fld>
            <a:endParaRPr lang="en-US"/>
          </a:p>
        </p:txBody>
      </p:sp>
    </p:spTree>
    <p:extLst>
      <p:ext uri="{BB962C8B-B14F-4D97-AF65-F5344CB8AC3E}">
        <p14:creationId xmlns:p14="http://schemas.microsoft.com/office/powerpoint/2010/main" val="1158714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Potentially. Obesity might not be directly</a:t>
            </a:r>
            <a:r>
              <a:rPr lang="en-US" baseline="0" dirty="0" smtClean="0"/>
              <a:t> implicated. More so a traditional Western diet consisting a highly processed and refined foods</a:t>
            </a:r>
          </a:p>
          <a:p>
            <a:r>
              <a:rPr lang="en-US" baseline="0" dirty="0" smtClean="0"/>
              <a:t>Chronic consumption could lead to alteration of cholinergic tone in VTA, which could alter dopaminergic tone</a:t>
            </a:r>
          </a:p>
          <a:p>
            <a:r>
              <a:rPr lang="en-US" baseline="0" dirty="0" smtClean="0"/>
              <a:t>	Thus inducing a depressive like phenotype</a:t>
            </a:r>
          </a:p>
          <a:p>
            <a:r>
              <a:rPr lang="en-US" baseline="0" dirty="0" smtClean="0"/>
              <a:t>		Specifically impulsivity, lack of motivation, and shortened attention span</a:t>
            </a:r>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78</a:t>
            </a:fld>
            <a:endParaRPr lang="en-US"/>
          </a:p>
        </p:txBody>
      </p:sp>
    </p:spTree>
    <p:extLst>
      <p:ext uri="{BB962C8B-B14F-4D97-AF65-F5344CB8AC3E}">
        <p14:creationId xmlns:p14="http://schemas.microsoft.com/office/powerpoint/2010/main" val="150998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5</a:t>
            </a:fld>
            <a:endParaRPr lang="en-US"/>
          </a:p>
        </p:txBody>
      </p:sp>
    </p:spTree>
    <p:extLst>
      <p:ext uri="{BB962C8B-B14F-4D97-AF65-F5344CB8AC3E}">
        <p14:creationId xmlns:p14="http://schemas.microsoft.com/office/powerpoint/2010/main" val="338103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FST and TST measure the</a:t>
            </a:r>
            <a:r>
              <a:rPr lang="en-US" baseline="0" dirty="0" smtClean="0"/>
              <a:t> animal’s perceived struggling. Less time struggling is indicative of despair (a depressive behavior)</a:t>
            </a:r>
          </a:p>
          <a:p>
            <a:r>
              <a:rPr lang="en-US" baseline="0" dirty="0" smtClean="0"/>
              <a:t>Elevated Plus Maze- Animals are in a + shaped maze with two open and two enclosed arms for 5 min sessions</a:t>
            </a:r>
          </a:p>
          <a:p>
            <a:r>
              <a:rPr lang="en-US" baseline="0" dirty="0" smtClean="0"/>
              <a:t>	The time spent on open arms and the number of crosses into open arms were measured</a:t>
            </a:r>
          </a:p>
          <a:p>
            <a:r>
              <a:rPr lang="en-US" baseline="0" dirty="0" smtClean="0"/>
              <a:t>Open Field Test- Measured animal locomotion in confined area</a:t>
            </a:r>
          </a:p>
          <a:p>
            <a:r>
              <a:rPr lang="en-US" baseline="0" dirty="0" smtClean="0"/>
              <a:t>Sucrose Preference Test-</a:t>
            </a:r>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6</a:t>
            </a:fld>
            <a:endParaRPr lang="en-US"/>
          </a:p>
        </p:txBody>
      </p:sp>
    </p:spTree>
    <p:extLst>
      <p:ext uri="{BB962C8B-B14F-4D97-AF65-F5344CB8AC3E}">
        <p14:creationId xmlns:p14="http://schemas.microsoft.com/office/powerpoint/2010/main" val="29450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likely a combination of several of the proposed mechanisms</a:t>
            </a:r>
          </a:p>
          <a:p>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7</a:t>
            </a:fld>
            <a:endParaRPr lang="en-US"/>
          </a:p>
        </p:txBody>
      </p:sp>
    </p:spTree>
    <p:extLst>
      <p:ext uri="{BB962C8B-B14F-4D97-AF65-F5344CB8AC3E}">
        <p14:creationId xmlns:p14="http://schemas.microsoft.com/office/powerpoint/2010/main" val="367519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return to the mesolimbic</a:t>
            </a:r>
            <a:r>
              <a:rPr lang="en-US" baseline="0" dirty="0" smtClean="0"/>
              <a:t> dopamine system shortly </a:t>
            </a:r>
          </a:p>
          <a:p>
            <a:r>
              <a:rPr lang="en-US" baseline="0" dirty="0" smtClean="0"/>
              <a:t>	VTA</a:t>
            </a:r>
          </a:p>
          <a:p>
            <a:r>
              <a:rPr lang="en-US" baseline="0" dirty="0" smtClean="0"/>
              <a:t>	PFC</a:t>
            </a:r>
          </a:p>
          <a:p>
            <a:r>
              <a:rPr lang="en-US" baseline="0" dirty="0" smtClean="0"/>
              <a:t>	</a:t>
            </a:r>
            <a:r>
              <a:rPr lang="en-US" baseline="0" dirty="0" err="1" smtClean="0"/>
              <a:t>NAc</a:t>
            </a:r>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10</a:t>
            </a:fld>
            <a:endParaRPr lang="en-US"/>
          </a:p>
        </p:txBody>
      </p:sp>
    </p:spTree>
    <p:extLst>
      <p:ext uri="{BB962C8B-B14F-4D97-AF65-F5344CB8AC3E}">
        <p14:creationId xmlns:p14="http://schemas.microsoft.com/office/powerpoint/2010/main" val="2112203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18</a:t>
            </a:fld>
            <a:endParaRPr lang="en-US"/>
          </a:p>
        </p:txBody>
      </p:sp>
    </p:spTree>
    <p:extLst>
      <p:ext uri="{BB962C8B-B14F-4D97-AF65-F5344CB8AC3E}">
        <p14:creationId xmlns:p14="http://schemas.microsoft.com/office/powerpoint/2010/main" val="288003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Cholinergic and </a:t>
            </a:r>
            <a:r>
              <a:rPr lang="en-US" dirty="0" err="1" smtClean="0"/>
              <a:t>dopamineric</a:t>
            </a:r>
            <a:r>
              <a:rPr lang="en-US" baseline="0" dirty="0" smtClean="0"/>
              <a:t> mechanisms within the mesolimbic dopamine system are suggested to play a role in the manifestation of depression and anxiety-related disorders. </a:t>
            </a:r>
          </a:p>
          <a:p>
            <a:r>
              <a:rPr lang="en-US" baseline="0" dirty="0" smtClean="0"/>
              <a:t>Cholinergic mechanisms in the ventral tegmental area (VTA) highly regulate dopamine activity</a:t>
            </a:r>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19</a:t>
            </a:fld>
            <a:endParaRPr lang="en-US"/>
          </a:p>
        </p:txBody>
      </p:sp>
    </p:spTree>
    <p:extLst>
      <p:ext uri="{BB962C8B-B14F-4D97-AF65-F5344CB8AC3E}">
        <p14:creationId xmlns:p14="http://schemas.microsoft.com/office/powerpoint/2010/main" val="354680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04001-014B-40D3-8062-CF85B369DC9B}" type="slidenum">
              <a:rPr lang="en-US" smtClean="0"/>
              <a:t>20</a:t>
            </a:fld>
            <a:endParaRPr lang="en-US"/>
          </a:p>
        </p:txBody>
      </p:sp>
    </p:spTree>
    <p:extLst>
      <p:ext uri="{BB962C8B-B14F-4D97-AF65-F5344CB8AC3E}">
        <p14:creationId xmlns:p14="http://schemas.microsoft.com/office/powerpoint/2010/main" val="2422595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8B2E63F-179D-4FB1-B460-B8CC114AA4B6}" type="datetimeFigureOut">
              <a:rPr lang="en-US" smtClean="0"/>
              <a:t>4/28/2017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EB7435-3CFD-4827-9379-160EB2895C2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B2E63F-179D-4FB1-B460-B8CC114AA4B6}" type="datetimeFigureOut">
              <a:rPr lang="en-US" smtClean="0"/>
              <a:t>4/28/2017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9EB7435-3CFD-4827-9379-160EB2895C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B2E63F-179D-4FB1-B460-B8CC114AA4B6}" type="datetimeFigureOut">
              <a:rPr lang="en-US" smtClean="0"/>
              <a:t>4/28/2017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9EB7435-3CFD-4827-9379-160EB2895C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B2E63F-179D-4FB1-B460-B8CC114AA4B6}" type="datetimeFigureOut">
              <a:rPr lang="en-US" smtClean="0"/>
              <a:t>4/28/2017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9EB7435-3CFD-4827-9379-160EB2895C26}"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8B2E63F-179D-4FB1-B460-B8CC114AA4B6}" type="datetimeFigureOut">
              <a:rPr lang="en-US" smtClean="0"/>
              <a:t>4/28/2017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9EB7435-3CFD-4827-9379-160EB2895C26}"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B2E63F-179D-4FB1-B460-B8CC114AA4B6}" type="datetimeFigureOut">
              <a:rPr lang="en-US" smtClean="0"/>
              <a:t>4/28/2017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9EB7435-3CFD-4827-9379-160EB2895C26}"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8B2E63F-179D-4FB1-B460-B8CC114AA4B6}" type="datetimeFigureOut">
              <a:rPr lang="en-US" smtClean="0"/>
              <a:t>4/28/2017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9EB7435-3CFD-4827-9379-160EB2895C2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8B2E63F-179D-4FB1-B460-B8CC114AA4B6}" type="datetimeFigureOut">
              <a:rPr lang="en-US" smtClean="0"/>
              <a:t>4/28/2017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9EB7435-3CFD-4827-9379-160EB2895C26}"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8B2E63F-179D-4FB1-B460-B8CC114AA4B6}" type="datetimeFigureOut">
              <a:rPr lang="en-US" smtClean="0"/>
              <a:t>4/28/2017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9EB7435-3CFD-4827-9379-160EB2895C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8B2E63F-179D-4FB1-B460-B8CC114AA4B6}" type="datetimeFigureOut">
              <a:rPr lang="en-US" smtClean="0"/>
              <a:t>4/28/2017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9EB7435-3CFD-4827-9379-160EB2895C2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8B2E63F-179D-4FB1-B460-B8CC114AA4B6}" type="datetimeFigureOut">
              <a:rPr lang="en-US" smtClean="0"/>
              <a:t>4/28/2017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9EB7435-3CFD-4827-9379-160EB2895C26}"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8B2E63F-179D-4FB1-B460-B8CC114AA4B6}" type="datetimeFigureOut">
              <a:rPr lang="en-US" smtClean="0"/>
              <a:t>4/28/2017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9EB7435-3CFD-4827-9379-160EB2895C2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9448800" cy="1829761"/>
          </a:xfrm>
        </p:spPr>
        <p:txBody>
          <a:bodyPr>
            <a:normAutofit/>
          </a:bodyPr>
          <a:lstStyle/>
          <a:p>
            <a:r>
              <a:rPr lang="en-US" sz="4400" dirty="0" smtClean="0"/>
              <a:t>Is there a link between obesity and depression</a:t>
            </a:r>
            <a:endParaRPr lang="en-US" sz="4400" dirty="0"/>
          </a:p>
        </p:txBody>
      </p:sp>
      <p:sp>
        <p:nvSpPr>
          <p:cNvPr id="3" name="Subtitle 2"/>
          <p:cNvSpPr>
            <a:spLocks noGrp="1"/>
          </p:cNvSpPr>
          <p:nvPr>
            <p:ph type="subTitle" idx="1"/>
          </p:nvPr>
        </p:nvSpPr>
        <p:spPr>
          <a:xfrm>
            <a:off x="685800" y="3200400"/>
            <a:ext cx="7772400" cy="1199704"/>
          </a:xfrm>
        </p:spPr>
        <p:txBody>
          <a:bodyPr>
            <a:normAutofit fontScale="70000" lnSpcReduction="20000"/>
          </a:bodyPr>
          <a:lstStyle/>
          <a:p>
            <a:r>
              <a:rPr lang="en-US" dirty="0" smtClean="0"/>
              <a:t>The story of the mesolimbic dopamine system, decision making, and depression</a:t>
            </a:r>
          </a:p>
          <a:p>
            <a:endParaRPr lang="en-US" dirty="0"/>
          </a:p>
          <a:p>
            <a:r>
              <a:rPr lang="en-US" dirty="0" smtClean="0"/>
              <a:t>A presentation by Tyler Bradley</a:t>
            </a:r>
            <a:endParaRPr lang="en-US" dirty="0"/>
          </a:p>
        </p:txBody>
      </p:sp>
    </p:spTree>
    <p:extLst>
      <p:ext uri="{BB962C8B-B14F-4D97-AF65-F5344CB8AC3E}">
        <p14:creationId xmlns:p14="http://schemas.microsoft.com/office/powerpoint/2010/main" val="4248767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Areas involved in the mesolimbic dopamine pathway</a:t>
            </a:r>
          </a:p>
          <a:p>
            <a:pPr lvl="1"/>
            <a:r>
              <a:rPr lang="en-US" dirty="0" smtClean="0"/>
              <a:t>Ventral Tegmental Area</a:t>
            </a:r>
          </a:p>
          <a:p>
            <a:pPr lvl="1"/>
            <a:r>
              <a:rPr lang="en-US" dirty="0" smtClean="0"/>
              <a:t>Nucleus </a:t>
            </a:r>
            <a:r>
              <a:rPr lang="en-US" dirty="0" err="1" smtClean="0"/>
              <a:t>Accumbens</a:t>
            </a:r>
            <a:endParaRPr lang="en-US" dirty="0" smtClean="0"/>
          </a:p>
          <a:p>
            <a:r>
              <a:rPr lang="en-US" dirty="0" smtClean="0"/>
              <a:t>Dopaminergic pathway- “Reward” Pathway</a:t>
            </a:r>
          </a:p>
          <a:p>
            <a:pPr lvl="1"/>
            <a:r>
              <a:rPr lang="en-US" dirty="0" smtClean="0"/>
              <a:t>Heavily implicated in addiction</a:t>
            </a:r>
          </a:p>
          <a:p>
            <a:pPr lvl="1"/>
            <a:r>
              <a:rPr lang="en-US" dirty="0" smtClean="0"/>
              <a:t>Known to be important for incentive salience &amp; motivation</a:t>
            </a:r>
            <a:endParaRPr lang="en-US" dirty="0"/>
          </a:p>
        </p:txBody>
      </p:sp>
      <p:sp>
        <p:nvSpPr>
          <p:cNvPr id="3" name="Title 2"/>
          <p:cNvSpPr>
            <a:spLocks noGrp="1"/>
          </p:cNvSpPr>
          <p:nvPr>
            <p:ph type="title"/>
          </p:nvPr>
        </p:nvSpPr>
        <p:spPr/>
        <p:txBody>
          <a:bodyPr/>
          <a:lstStyle/>
          <a:p>
            <a:r>
              <a:rPr lang="en-US" dirty="0" smtClean="0"/>
              <a:t>Where should we be looking?</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785" y="4419600"/>
            <a:ext cx="3733800" cy="2794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612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Decision making is a process that can be broken down into various components</a:t>
            </a:r>
          </a:p>
          <a:p>
            <a:pPr lvl="1"/>
            <a:r>
              <a:rPr lang="en-US" dirty="0" smtClean="0"/>
              <a:t>Perception</a:t>
            </a:r>
          </a:p>
          <a:p>
            <a:pPr lvl="1"/>
            <a:r>
              <a:rPr lang="en-US" dirty="0" smtClean="0"/>
              <a:t>Consideration</a:t>
            </a:r>
          </a:p>
          <a:p>
            <a:pPr lvl="1"/>
            <a:r>
              <a:rPr lang="en-US" dirty="0" smtClean="0"/>
              <a:t>Choice</a:t>
            </a:r>
          </a:p>
          <a:p>
            <a:pPr lvl="1"/>
            <a:r>
              <a:rPr lang="en-US" dirty="0" smtClean="0"/>
              <a:t>Outcome</a:t>
            </a:r>
          </a:p>
          <a:p>
            <a:endParaRPr lang="en-US" dirty="0"/>
          </a:p>
        </p:txBody>
      </p:sp>
      <p:sp>
        <p:nvSpPr>
          <p:cNvPr id="3" name="Title 2"/>
          <p:cNvSpPr>
            <a:spLocks noGrp="1"/>
          </p:cNvSpPr>
          <p:nvPr>
            <p:ph type="title"/>
          </p:nvPr>
        </p:nvSpPr>
        <p:spPr/>
        <p:txBody>
          <a:bodyPr/>
          <a:lstStyle/>
          <a:p>
            <a:r>
              <a:rPr lang="en-US" dirty="0" smtClean="0"/>
              <a:t>Decision Making</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975" y="3676650"/>
            <a:ext cx="477202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823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Interaction with actor</a:t>
            </a:r>
          </a:p>
          <a:p>
            <a:pPr lvl="1"/>
            <a:r>
              <a:rPr lang="en-US" dirty="0" smtClean="0"/>
              <a:t>Could be stressor </a:t>
            </a:r>
          </a:p>
          <a:p>
            <a:pPr lvl="1"/>
            <a:endParaRPr lang="en-US" dirty="0"/>
          </a:p>
        </p:txBody>
      </p:sp>
      <p:sp>
        <p:nvSpPr>
          <p:cNvPr id="3" name="Title 2"/>
          <p:cNvSpPr>
            <a:spLocks noGrp="1"/>
          </p:cNvSpPr>
          <p:nvPr>
            <p:ph type="title"/>
          </p:nvPr>
        </p:nvSpPr>
        <p:spPr/>
        <p:txBody>
          <a:bodyPr/>
          <a:lstStyle/>
          <a:p>
            <a:r>
              <a:rPr lang="en-US" dirty="0" smtClean="0"/>
              <a:t>Perception</a:t>
            </a:r>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440641"/>
            <a:ext cx="5562600" cy="4417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86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Deliberation</a:t>
            </a:r>
          </a:p>
          <a:p>
            <a:pPr lvl="1"/>
            <a:r>
              <a:rPr lang="en-US" dirty="0" smtClean="0"/>
              <a:t>Analyze risks/rewards</a:t>
            </a:r>
          </a:p>
          <a:p>
            <a:pPr lvl="1"/>
            <a:r>
              <a:rPr lang="en-US" dirty="0" smtClean="0"/>
              <a:t>May involve past experiences</a:t>
            </a:r>
          </a:p>
          <a:p>
            <a:pPr lvl="1"/>
            <a:r>
              <a:rPr lang="en-US" dirty="0" smtClean="0"/>
              <a:t>Emotions</a:t>
            </a:r>
          </a:p>
          <a:p>
            <a:r>
              <a:rPr lang="en-US" dirty="0" smtClean="0"/>
              <a:t>Preference plays a role</a:t>
            </a:r>
          </a:p>
          <a:p>
            <a:pPr lvl="1"/>
            <a:r>
              <a:rPr lang="en-US" dirty="0" smtClean="0"/>
              <a:t>Habituation can be implicated</a:t>
            </a:r>
          </a:p>
        </p:txBody>
      </p:sp>
      <p:sp>
        <p:nvSpPr>
          <p:cNvPr id="3" name="Title 2"/>
          <p:cNvSpPr>
            <a:spLocks noGrp="1"/>
          </p:cNvSpPr>
          <p:nvPr>
            <p:ph type="title"/>
          </p:nvPr>
        </p:nvSpPr>
        <p:spPr/>
        <p:txBody>
          <a:bodyPr/>
          <a:lstStyle/>
          <a:p>
            <a:r>
              <a:rPr lang="en-US" dirty="0" smtClean="0"/>
              <a:t>Consideration</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4290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800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Involves value associated</a:t>
            </a:r>
          </a:p>
          <a:p>
            <a:r>
              <a:rPr lang="en-US" dirty="0" smtClean="0"/>
              <a:t>Is potential risk worth potential reward</a:t>
            </a:r>
          </a:p>
          <a:p>
            <a:r>
              <a:rPr lang="en-US" dirty="0" smtClean="0"/>
              <a:t>Weighing outcomes</a:t>
            </a:r>
          </a:p>
          <a:p>
            <a:r>
              <a:rPr lang="en-US" dirty="0" smtClean="0"/>
              <a:t>Evaluating possibilities</a:t>
            </a:r>
          </a:p>
          <a:p>
            <a:endParaRPr lang="en-US" dirty="0" smtClean="0"/>
          </a:p>
        </p:txBody>
      </p:sp>
      <p:sp>
        <p:nvSpPr>
          <p:cNvPr id="3" name="Title 2"/>
          <p:cNvSpPr>
            <a:spLocks noGrp="1"/>
          </p:cNvSpPr>
          <p:nvPr>
            <p:ph type="title"/>
          </p:nvPr>
        </p:nvSpPr>
        <p:spPr/>
        <p:txBody>
          <a:bodyPr/>
          <a:lstStyle/>
          <a:p>
            <a:r>
              <a:rPr lang="en-US" dirty="0" smtClean="0"/>
              <a:t>Choice</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212123"/>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3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Response</a:t>
            </a:r>
          </a:p>
          <a:p>
            <a:pPr lvl="1"/>
            <a:r>
              <a:rPr lang="en-US" dirty="0" smtClean="0"/>
              <a:t>Or lack of response</a:t>
            </a:r>
          </a:p>
          <a:p>
            <a:r>
              <a:rPr lang="en-US" dirty="0" smtClean="0"/>
              <a:t>Can involve motor component</a:t>
            </a:r>
          </a:p>
          <a:p>
            <a:r>
              <a:rPr lang="en-US" dirty="0" smtClean="0"/>
              <a:t>Results in commitment</a:t>
            </a:r>
          </a:p>
          <a:p>
            <a:pPr lvl="1"/>
            <a:r>
              <a:rPr lang="en-US" dirty="0" smtClean="0"/>
              <a:t>Depending on results</a:t>
            </a:r>
            <a:endParaRPr lang="en-US" dirty="0"/>
          </a:p>
        </p:txBody>
      </p:sp>
      <p:sp>
        <p:nvSpPr>
          <p:cNvPr id="3" name="Title 2"/>
          <p:cNvSpPr>
            <a:spLocks noGrp="1"/>
          </p:cNvSpPr>
          <p:nvPr>
            <p:ph type="title"/>
          </p:nvPr>
        </p:nvSpPr>
        <p:spPr/>
        <p:txBody>
          <a:bodyPr/>
          <a:lstStyle/>
          <a:p>
            <a:r>
              <a:rPr lang="en-US" dirty="0" smtClean="0"/>
              <a:t>Outcome</a:t>
            </a:r>
            <a:endParaRPr lang="en-US" dirty="0"/>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633618"/>
            <a:ext cx="5820508" cy="3224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54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Mesolimbic dopamine system</a:t>
            </a:r>
          </a:p>
          <a:p>
            <a:pPr lvl="1"/>
            <a:r>
              <a:rPr lang="en-US" dirty="0" smtClean="0"/>
              <a:t>Reward circuit</a:t>
            </a:r>
          </a:p>
          <a:p>
            <a:pPr lvl="2"/>
            <a:r>
              <a:rPr lang="en-US" dirty="0" smtClean="0"/>
              <a:t>Dopamine and cholinergic tone modulate</a:t>
            </a:r>
          </a:p>
          <a:p>
            <a:pPr lvl="1"/>
            <a:r>
              <a:rPr lang="en-US" dirty="0" smtClean="0"/>
              <a:t>VTA, </a:t>
            </a:r>
            <a:r>
              <a:rPr lang="en-US" dirty="0" err="1" smtClean="0"/>
              <a:t>NAc</a:t>
            </a:r>
            <a:endParaRPr lang="en-US" dirty="0" smtClean="0"/>
          </a:p>
          <a:p>
            <a:r>
              <a:rPr lang="en-US" dirty="0" smtClean="0"/>
              <a:t>Prefrontal Cortex</a:t>
            </a:r>
          </a:p>
          <a:p>
            <a:pPr lvl="1"/>
            <a:r>
              <a:rPr lang="en-US" dirty="0" smtClean="0"/>
              <a:t>Value components</a:t>
            </a:r>
          </a:p>
          <a:p>
            <a:r>
              <a:rPr lang="en-US" dirty="0" smtClean="0"/>
              <a:t>Amygdala</a:t>
            </a:r>
          </a:p>
          <a:p>
            <a:pPr lvl="1"/>
            <a:r>
              <a:rPr lang="en-US" dirty="0" smtClean="0"/>
              <a:t>Emotional components</a:t>
            </a:r>
          </a:p>
        </p:txBody>
      </p:sp>
      <p:sp>
        <p:nvSpPr>
          <p:cNvPr id="3" name="Title 2"/>
          <p:cNvSpPr>
            <a:spLocks noGrp="1"/>
          </p:cNvSpPr>
          <p:nvPr>
            <p:ph type="title"/>
          </p:nvPr>
        </p:nvSpPr>
        <p:spPr/>
        <p:txBody>
          <a:bodyPr/>
          <a:lstStyle/>
          <a:p>
            <a:r>
              <a:rPr lang="en-US" dirty="0" smtClean="0"/>
              <a:t>Influences on decision making</a:t>
            </a:r>
            <a:endParaRPr lang="en-US" dirty="0"/>
          </a:p>
        </p:txBody>
      </p:sp>
    </p:spTree>
    <p:extLst>
      <p:ext uri="{BB962C8B-B14F-4D97-AF65-F5344CB8AC3E}">
        <p14:creationId xmlns:p14="http://schemas.microsoft.com/office/powerpoint/2010/main" val="3405995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Impulsivity</a:t>
            </a:r>
          </a:p>
          <a:p>
            <a:r>
              <a:rPr lang="en-US" dirty="0" smtClean="0"/>
              <a:t>Reward circuitry</a:t>
            </a:r>
          </a:p>
          <a:p>
            <a:r>
              <a:rPr lang="en-US" dirty="0" smtClean="0"/>
              <a:t>Anhedonia</a:t>
            </a:r>
          </a:p>
          <a:p>
            <a:r>
              <a:rPr lang="en-US" dirty="0" smtClean="0"/>
              <a:t>Reduced pleasure seeking behavior</a:t>
            </a:r>
          </a:p>
          <a:p>
            <a:r>
              <a:rPr lang="en-US" dirty="0" smtClean="0"/>
              <a:t>Stress vulnerability</a:t>
            </a:r>
          </a:p>
          <a:p>
            <a:r>
              <a:rPr lang="en-US" dirty="0" smtClean="0"/>
              <a:t>Commitment </a:t>
            </a:r>
          </a:p>
        </p:txBody>
      </p:sp>
      <p:sp>
        <p:nvSpPr>
          <p:cNvPr id="3" name="Title 2"/>
          <p:cNvSpPr>
            <a:spLocks noGrp="1"/>
          </p:cNvSpPr>
          <p:nvPr>
            <p:ph type="title"/>
          </p:nvPr>
        </p:nvSpPr>
        <p:spPr/>
        <p:txBody>
          <a:bodyPr>
            <a:normAutofit fontScale="90000"/>
          </a:bodyPr>
          <a:lstStyle/>
          <a:p>
            <a:r>
              <a:rPr lang="en-US" dirty="0" smtClean="0"/>
              <a:t>How might decisions be altered during depression?</a:t>
            </a:r>
            <a:endParaRPr lang="en-US" dirty="0"/>
          </a:p>
        </p:txBody>
      </p:sp>
    </p:spTree>
    <p:extLst>
      <p:ext uri="{BB962C8B-B14F-4D97-AF65-F5344CB8AC3E}">
        <p14:creationId xmlns:p14="http://schemas.microsoft.com/office/powerpoint/2010/main" val="3248250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possible connection</a:t>
            </a:r>
            <a:endParaRPr lang="en-US" dirty="0"/>
          </a:p>
        </p:txBody>
      </p:sp>
      <p:sp>
        <p:nvSpPr>
          <p:cNvPr id="4" name="Content Placeholder 3"/>
          <p:cNvSpPr>
            <a:spLocks noGrp="1"/>
          </p:cNvSpPr>
          <p:nvPr>
            <p:ph idx="1"/>
          </p:nvPr>
        </p:nvSpPr>
        <p:spPr/>
        <p:txBody>
          <a:bodyPr/>
          <a:lstStyle/>
          <a:p>
            <a:r>
              <a:rPr lang="en-US" dirty="0" smtClean="0"/>
              <a:t>Mesolimbic dopamine system</a:t>
            </a:r>
            <a:endParaRPr lang="en-US"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057400"/>
            <a:ext cx="5334000" cy="423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548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0"/>
            <a:ext cx="7772400" cy="2305050"/>
          </a:xfrm>
        </p:spPr>
        <p:txBody>
          <a:bodyPr>
            <a:noAutofit/>
          </a:bodyPr>
          <a:lstStyle/>
          <a:p>
            <a:pPr algn="ctr"/>
            <a:r>
              <a:rPr lang="en-US" sz="3600" dirty="0" smtClean="0"/>
              <a:t>Chapter 1- Ventral tegmental area muscarinic receptors modulate depression and anxiety-related behaviors in rats</a:t>
            </a:r>
            <a:endParaRPr lang="en-US" sz="3600" dirty="0"/>
          </a:p>
        </p:txBody>
      </p:sp>
      <p:sp>
        <p:nvSpPr>
          <p:cNvPr id="5" name="Subtitle 4"/>
          <p:cNvSpPr>
            <a:spLocks noGrp="1"/>
          </p:cNvSpPr>
          <p:nvPr>
            <p:ph type="subTitle" idx="1"/>
          </p:nvPr>
        </p:nvSpPr>
        <p:spPr/>
        <p:txBody>
          <a:bodyPr/>
          <a:lstStyle/>
          <a:p>
            <a:pPr algn="ctr"/>
            <a:r>
              <a:rPr lang="en-US" dirty="0" smtClean="0"/>
              <a:t>Keri M. Small, Eric </a:t>
            </a:r>
            <a:r>
              <a:rPr lang="en-US" dirty="0" err="1" smtClean="0"/>
              <a:t>Nunes</a:t>
            </a:r>
            <a:r>
              <a:rPr lang="en-US" dirty="0" smtClean="0"/>
              <a:t>, Shannon Hughley, </a:t>
            </a:r>
            <a:r>
              <a:rPr lang="en-US" dirty="0" err="1" smtClean="0"/>
              <a:t>Nii</a:t>
            </a:r>
            <a:r>
              <a:rPr lang="en-US" dirty="0" smtClean="0"/>
              <a:t> A. Addy</a:t>
            </a:r>
            <a:endParaRPr lang="en-US" dirty="0"/>
          </a:p>
        </p:txBody>
      </p:sp>
    </p:spTree>
    <p:extLst>
      <p:ext uri="{BB962C8B-B14F-4D97-AF65-F5344CB8AC3E}">
        <p14:creationId xmlns:p14="http://schemas.microsoft.com/office/powerpoint/2010/main" val="1033623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DSM-V criteria for Major Depressive Disorder (MDD)</a:t>
            </a:r>
          </a:p>
          <a:p>
            <a:pPr lvl="1"/>
            <a:r>
              <a:rPr lang="en-US" dirty="0"/>
              <a:t>Depressed mood or a loss of interest or pleasure in daily activities for more than two </a:t>
            </a:r>
            <a:r>
              <a:rPr lang="en-US" dirty="0" smtClean="0"/>
              <a:t>weeks</a:t>
            </a:r>
            <a:endParaRPr lang="en-US" dirty="0"/>
          </a:p>
          <a:p>
            <a:pPr lvl="1"/>
            <a:r>
              <a:rPr lang="en-US" dirty="0" smtClean="0"/>
              <a:t>Mood </a:t>
            </a:r>
            <a:r>
              <a:rPr lang="en-US" dirty="0"/>
              <a:t>represents a change from the person's </a:t>
            </a:r>
            <a:r>
              <a:rPr lang="en-US" dirty="0" smtClean="0"/>
              <a:t>baseline</a:t>
            </a:r>
            <a:endParaRPr lang="en-US" dirty="0"/>
          </a:p>
          <a:p>
            <a:pPr lvl="1"/>
            <a:r>
              <a:rPr lang="en-US" dirty="0" smtClean="0"/>
              <a:t>Impaired </a:t>
            </a:r>
            <a:r>
              <a:rPr lang="en-US" dirty="0"/>
              <a:t>function: social, occupational, </a:t>
            </a:r>
            <a:r>
              <a:rPr lang="en-US" dirty="0" smtClean="0"/>
              <a:t>educational</a:t>
            </a:r>
          </a:p>
          <a:p>
            <a:r>
              <a:rPr lang="en-US" dirty="0" smtClean="0"/>
              <a:t>DSM-V proposed that anxiety is often comorbid with MDD </a:t>
            </a:r>
          </a:p>
          <a:p>
            <a:pPr lvl="1"/>
            <a:endParaRPr lang="en-US" dirty="0"/>
          </a:p>
          <a:p>
            <a:pPr lvl="1"/>
            <a:endParaRPr lang="en-US" dirty="0"/>
          </a:p>
        </p:txBody>
      </p:sp>
      <p:sp>
        <p:nvSpPr>
          <p:cNvPr id="3" name="Title 2"/>
          <p:cNvSpPr>
            <a:spLocks noGrp="1"/>
          </p:cNvSpPr>
          <p:nvPr>
            <p:ph type="title"/>
          </p:nvPr>
        </p:nvSpPr>
        <p:spPr/>
        <p:txBody>
          <a:bodyPr/>
          <a:lstStyle/>
          <a:p>
            <a:r>
              <a:rPr lang="en-US" dirty="0" smtClean="0"/>
              <a:t>What is depression?</a:t>
            </a:r>
            <a:endParaRPr lang="en-US" dirty="0"/>
          </a:p>
        </p:txBody>
      </p:sp>
    </p:spTree>
    <p:extLst>
      <p:ext uri="{BB962C8B-B14F-4D97-AF65-F5344CB8AC3E}">
        <p14:creationId xmlns:p14="http://schemas.microsoft.com/office/powerpoint/2010/main" val="57412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Sought out to examine how Ach in the VTA affects depressive behaviors</a:t>
            </a:r>
          </a:p>
          <a:p>
            <a:r>
              <a:rPr lang="en-US" dirty="0" smtClean="0"/>
              <a:t>Dysfunction of mesolimbic dopamine system is associated with Major Depressive Disorder and Generalized Anxiety Disorder</a:t>
            </a:r>
          </a:p>
          <a:p>
            <a:pPr lvl="1"/>
            <a:r>
              <a:rPr lang="en-US" dirty="0" smtClean="0"/>
              <a:t>But what is regulating?</a:t>
            </a:r>
          </a:p>
          <a:p>
            <a:r>
              <a:rPr lang="en-US" dirty="0" smtClean="0"/>
              <a:t>Cholinergic system is known to modulate depression symptomology</a:t>
            </a:r>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3750046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Cholinergic activity in dopaminergic brain regions implicated in depressive behaviors through previous research</a:t>
            </a:r>
          </a:p>
          <a:p>
            <a:pPr lvl="1"/>
            <a:r>
              <a:rPr lang="en-US" dirty="0" smtClean="0"/>
              <a:t>Nucleus </a:t>
            </a:r>
            <a:r>
              <a:rPr lang="en-US" dirty="0" err="1" smtClean="0"/>
              <a:t>Accumbens</a:t>
            </a:r>
            <a:r>
              <a:rPr lang="en-US" dirty="0" smtClean="0"/>
              <a:t> (</a:t>
            </a:r>
            <a:r>
              <a:rPr lang="en-US" dirty="0" err="1" smtClean="0"/>
              <a:t>NAc</a:t>
            </a:r>
            <a:r>
              <a:rPr lang="en-US" dirty="0" smtClean="0"/>
              <a:t>)</a:t>
            </a:r>
          </a:p>
          <a:p>
            <a:pPr lvl="1"/>
            <a:r>
              <a:rPr lang="en-US" dirty="0" smtClean="0"/>
              <a:t>Prefrontal Cortex (PFC)</a:t>
            </a:r>
          </a:p>
          <a:p>
            <a:r>
              <a:rPr lang="en-US" dirty="0" smtClean="0"/>
              <a:t>Role of Ventral Tegmental Area needs to be examined</a:t>
            </a:r>
          </a:p>
          <a:p>
            <a:pPr lvl="1"/>
            <a:r>
              <a:rPr lang="en-US" dirty="0" smtClean="0"/>
              <a:t>VTA contains cell bodies from the mesolimbic dopamine system</a:t>
            </a:r>
            <a:endParaRPr lang="en-US" dirty="0"/>
          </a:p>
          <a:p>
            <a:endParaRPr lang="en-US" dirty="0" smtClean="0"/>
          </a:p>
        </p:txBody>
      </p:sp>
      <p:sp>
        <p:nvSpPr>
          <p:cNvPr id="3" name="Title 2"/>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171251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Adult male Sprague Dawley rats were used</a:t>
            </a:r>
          </a:p>
          <a:p>
            <a:r>
              <a:rPr lang="en-US" dirty="0" smtClean="0"/>
              <a:t>Underwent surgery </a:t>
            </a:r>
          </a:p>
          <a:p>
            <a:pPr lvl="1"/>
            <a:r>
              <a:rPr lang="en-US" dirty="0" smtClean="0"/>
              <a:t>Anesthetized with ketamine</a:t>
            </a:r>
          </a:p>
          <a:p>
            <a:r>
              <a:rPr lang="en-US" dirty="0" smtClean="0"/>
              <a:t>Bilateral cannula intra-cranially implanted</a:t>
            </a:r>
          </a:p>
          <a:p>
            <a:pPr lvl="1"/>
            <a:r>
              <a:rPr lang="en-US" dirty="0" smtClean="0"/>
              <a:t>7 day recovery time after surgery</a:t>
            </a:r>
            <a:endParaRPr lang="en-US" dirty="0"/>
          </a:p>
        </p:txBody>
      </p:sp>
      <p:sp>
        <p:nvSpPr>
          <p:cNvPr id="3" name="Title 2"/>
          <p:cNvSpPr>
            <a:spLocks noGrp="1"/>
          </p:cNvSpPr>
          <p:nvPr>
            <p:ph type="title"/>
          </p:nvPr>
        </p:nvSpPr>
        <p:spPr/>
        <p:txBody>
          <a:bodyPr/>
          <a:lstStyle/>
          <a:p>
            <a:r>
              <a:rPr lang="en-US" dirty="0" smtClean="0"/>
              <a:t>Methods</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06337"/>
            <a:ext cx="629602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856" y="-11723"/>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896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Bilateral internal cannula placed 1 mm about the VTA</a:t>
            </a:r>
          </a:p>
          <a:p>
            <a:pPr lvl="1"/>
            <a:r>
              <a:rPr lang="en-US" dirty="0" smtClean="0"/>
              <a:t>Drugs delivered through cannula</a:t>
            </a:r>
          </a:p>
          <a:p>
            <a:pPr lvl="2"/>
            <a:r>
              <a:rPr lang="en-US" dirty="0" smtClean="0"/>
              <a:t>Via micro-infusion pump</a:t>
            </a:r>
          </a:p>
          <a:p>
            <a:r>
              <a:rPr lang="en-US" dirty="0" smtClean="0"/>
              <a:t>Physostigmine and Pilocarpine were the drugs used</a:t>
            </a:r>
          </a:p>
          <a:p>
            <a:pPr lvl="1"/>
            <a:r>
              <a:rPr lang="en-US" dirty="0" smtClean="0"/>
              <a:t>Physostigmine- An </a:t>
            </a:r>
            <a:r>
              <a:rPr lang="en-US" dirty="0" err="1" smtClean="0"/>
              <a:t>AChesterase</a:t>
            </a:r>
            <a:r>
              <a:rPr lang="en-US" dirty="0" smtClean="0"/>
              <a:t> inhibitor</a:t>
            </a:r>
          </a:p>
          <a:p>
            <a:pPr lvl="2"/>
            <a:r>
              <a:rPr lang="en-US" dirty="0" smtClean="0"/>
              <a:t>Doses of either 0,1, or 2 µg</a:t>
            </a:r>
          </a:p>
          <a:p>
            <a:pPr lvl="1"/>
            <a:r>
              <a:rPr lang="en-US" dirty="0" smtClean="0"/>
              <a:t>Pilocarpine- A selective muscarinic Ach receptor agonist (</a:t>
            </a:r>
            <a:r>
              <a:rPr lang="en-US" dirty="0" err="1" smtClean="0"/>
              <a:t>mAChR</a:t>
            </a:r>
            <a:r>
              <a:rPr lang="en-US" dirty="0" smtClean="0"/>
              <a:t>)</a:t>
            </a:r>
          </a:p>
          <a:p>
            <a:pPr lvl="2"/>
            <a:r>
              <a:rPr lang="en-US" dirty="0" err="1" smtClean="0"/>
              <a:t>Dosees</a:t>
            </a:r>
            <a:r>
              <a:rPr lang="en-US" dirty="0" smtClean="0"/>
              <a:t> of either 0, 3, or 30 </a:t>
            </a:r>
            <a:r>
              <a:rPr lang="en-US" dirty="0"/>
              <a:t>µg</a:t>
            </a:r>
          </a:p>
          <a:p>
            <a:pPr lvl="2"/>
            <a:endParaRPr lang="en-US" dirty="0" smtClean="0"/>
          </a:p>
          <a:p>
            <a:r>
              <a:rPr lang="en-US" dirty="0" smtClean="0"/>
              <a:t>VTA drug infusion performed immediately prior to experiments</a:t>
            </a:r>
            <a:endParaRPr lang="en-US" dirty="0"/>
          </a:p>
        </p:txBody>
      </p:sp>
      <p:sp>
        <p:nvSpPr>
          <p:cNvPr id="3" name="Title 2"/>
          <p:cNvSpPr>
            <a:spLocks noGrp="1"/>
          </p:cNvSpPr>
          <p:nvPr>
            <p:ph type="title"/>
          </p:nvPr>
        </p:nvSpPr>
        <p:spPr/>
        <p:txBody>
          <a:bodyPr/>
          <a:lstStyle/>
          <a:p>
            <a:r>
              <a:rPr lang="en-US" dirty="0" smtClean="0"/>
              <a:t>Methods</a:t>
            </a:r>
            <a:endParaRPr lang="en-US" dirty="0"/>
          </a:p>
        </p:txBody>
      </p:sp>
    </p:spTree>
    <p:extLst>
      <p:ext uri="{BB962C8B-B14F-4D97-AF65-F5344CB8AC3E}">
        <p14:creationId xmlns:p14="http://schemas.microsoft.com/office/powerpoint/2010/main" val="2240597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Forced Swim Test</a:t>
            </a:r>
          </a:p>
          <a:p>
            <a:pPr lvl="1"/>
            <a:r>
              <a:rPr lang="en-US" dirty="0" smtClean="0"/>
              <a:t>Experimentally naïve rats placed in water tank post-infusion</a:t>
            </a:r>
          </a:p>
          <a:p>
            <a:pPr lvl="1"/>
            <a:r>
              <a:rPr lang="en-US" dirty="0" smtClean="0"/>
              <a:t>Immobility was measured </a:t>
            </a:r>
          </a:p>
          <a:p>
            <a:pPr lvl="2"/>
            <a:r>
              <a:rPr lang="en-US" dirty="0" smtClean="0"/>
              <a:t>Defined by lack of back paw paddling</a:t>
            </a:r>
          </a:p>
          <a:p>
            <a:pPr lvl="2"/>
            <a:r>
              <a:rPr lang="en-US" dirty="0" smtClean="0"/>
              <a:t>Suggestive of despair</a:t>
            </a:r>
            <a:endParaRPr lang="en-US" dirty="0"/>
          </a:p>
        </p:txBody>
      </p:sp>
      <p:sp>
        <p:nvSpPr>
          <p:cNvPr id="3" name="Title 2"/>
          <p:cNvSpPr>
            <a:spLocks noGrp="1"/>
          </p:cNvSpPr>
          <p:nvPr>
            <p:ph type="title"/>
          </p:nvPr>
        </p:nvSpPr>
        <p:spPr/>
        <p:txBody>
          <a:bodyPr/>
          <a:lstStyle/>
          <a:p>
            <a:r>
              <a:rPr lang="en-US" dirty="0" smtClean="0"/>
              <a:t>Methods</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102" y="3257550"/>
            <a:ext cx="2466975"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088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Sucrose Preference Test</a:t>
            </a:r>
          </a:p>
          <a:p>
            <a:pPr lvl="1"/>
            <a:r>
              <a:rPr lang="en-US" dirty="0" smtClean="0"/>
              <a:t>Experimentally naïve rats placed in normal cage</a:t>
            </a:r>
          </a:p>
          <a:p>
            <a:pPr lvl="1"/>
            <a:r>
              <a:rPr lang="en-US" dirty="0" smtClean="0"/>
              <a:t>Given access to standard chow and water</a:t>
            </a:r>
          </a:p>
          <a:p>
            <a:pPr lvl="1"/>
            <a:r>
              <a:rPr lang="en-US" dirty="0" smtClean="0"/>
              <a:t>Test day- deprived of water for 4 hours</a:t>
            </a:r>
          </a:p>
          <a:p>
            <a:pPr lvl="1"/>
            <a:r>
              <a:rPr lang="en-US" dirty="0" smtClean="0"/>
              <a:t>Then given access to two bottles for 1 hour</a:t>
            </a:r>
          </a:p>
          <a:p>
            <a:pPr lvl="2"/>
            <a:r>
              <a:rPr lang="en-US" dirty="0" smtClean="0"/>
              <a:t>One with water</a:t>
            </a:r>
            <a:endParaRPr lang="en-US" dirty="0"/>
          </a:p>
          <a:p>
            <a:pPr lvl="2"/>
            <a:r>
              <a:rPr lang="en-US" dirty="0" smtClean="0"/>
              <a:t>One with 1% sucrose solution</a:t>
            </a:r>
          </a:p>
          <a:p>
            <a:pPr lvl="1"/>
            <a:r>
              <a:rPr lang="en-US" dirty="0" smtClean="0"/>
              <a:t>Consumption was measured and recorded</a:t>
            </a:r>
          </a:p>
        </p:txBody>
      </p:sp>
      <p:sp>
        <p:nvSpPr>
          <p:cNvPr id="3" name="Title 2"/>
          <p:cNvSpPr>
            <a:spLocks noGrp="1"/>
          </p:cNvSpPr>
          <p:nvPr>
            <p:ph type="title"/>
          </p:nvPr>
        </p:nvSpPr>
        <p:spPr/>
        <p:txBody>
          <a:bodyPr/>
          <a:lstStyle/>
          <a:p>
            <a:r>
              <a:rPr lang="en-US" dirty="0" smtClean="0"/>
              <a:t>Methods</a:t>
            </a:r>
            <a:endParaRPr lang="en-US" dirty="0"/>
          </a:p>
        </p:txBody>
      </p:sp>
      <p:pic>
        <p:nvPicPr>
          <p:cNvPr id="20484" name="Picture 4" descr="Image result for sucrose preference test"/>
          <p:cNvPicPr>
            <a:picLocks noChangeAspect="1" noChangeArrowheads="1"/>
          </p:cNvPicPr>
          <p:nvPr/>
        </p:nvPicPr>
        <p:blipFill rotWithShape="1">
          <a:blip r:embed="rId2">
            <a:extLst>
              <a:ext uri="{28A0092B-C50C-407E-A947-70E740481C1C}">
                <a14:useLocalDpi xmlns:a14="http://schemas.microsoft.com/office/drawing/2010/main" val="0"/>
              </a:ext>
            </a:extLst>
          </a:blip>
          <a:srcRect b="74167"/>
          <a:stretch/>
        </p:blipFill>
        <p:spPr bwMode="auto">
          <a:xfrm>
            <a:off x="3962400" y="401517"/>
            <a:ext cx="2505075" cy="92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712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Experimentally naïve rats placed in maze</a:t>
            </a:r>
          </a:p>
          <a:p>
            <a:pPr lvl="1"/>
            <a:r>
              <a:rPr lang="en-US" dirty="0" smtClean="0"/>
              <a:t>+ shaped and elevated 40-70 cm </a:t>
            </a:r>
          </a:p>
          <a:p>
            <a:pPr lvl="1"/>
            <a:r>
              <a:rPr lang="en-US" dirty="0" smtClean="0"/>
              <a:t>2 open arms and 2 enclosed arms</a:t>
            </a:r>
          </a:p>
          <a:p>
            <a:r>
              <a:rPr lang="en-US" dirty="0" smtClean="0"/>
              <a:t>In maze for a 5 minute session</a:t>
            </a:r>
          </a:p>
          <a:p>
            <a:pPr lvl="1"/>
            <a:r>
              <a:rPr lang="en-US" dirty="0" smtClean="0"/>
              <a:t>Time spent in open arms and number of crosses recorded</a:t>
            </a:r>
          </a:p>
          <a:p>
            <a:endParaRPr lang="en-US" dirty="0"/>
          </a:p>
        </p:txBody>
      </p:sp>
      <p:sp>
        <p:nvSpPr>
          <p:cNvPr id="3" name="Title 2"/>
          <p:cNvSpPr>
            <a:spLocks noGrp="1"/>
          </p:cNvSpPr>
          <p:nvPr>
            <p:ph type="title"/>
          </p:nvPr>
        </p:nvSpPr>
        <p:spPr/>
        <p:txBody>
          <a:bodyPr/>
          <a:lstStyle/>
          <a:p>
            <a:r>
              <a:rPr lang="en-US" dirty="0" smtClean="0"/>
              <a:t>Elevated Plus Maze</a:t>
            </a:r>
            <a:endParaRPr lang="en-US" dirty="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470" y="3657600"/>
            <a:ext cx="427269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787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04800"/>
            <a:ext cx="8229600" cy="1143000"/>
          </a:xfrm>
        </p:spPr>
        <p:txBody>
          <a:bodyPr/>
          <a:lstStyle/>
          <a:p>
            <a:r>
              <a:rPr lang="en-US" dirty="0" smtClean="0"/>
              <a:t>Physostigmine Results</a:t>
            </a:r>
            <a:endParaRPr lang="en-US"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0" y="1447799"/>
            <a:ext cx="5746240" cy="541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862" y="1600200"/>
            <a:ext cx="2743200" cy="400110"/>
          </a:xfrm>
          <a:prstGeom prst="rect">
            <a:avLst/>
          </a:prstGeom>
          <a:noFill/>
        </p:spPr>
        <p:txBody>
          <a:bodyPr wrap="square" rtlCol="0">
            <a:spAutoFit/>
          </a:bodyPr>
          <a:lstStyle/>
          <a:p>
            <a:r>
              <a:rPr lang="en-US" sz="2000" dirty="0" smtClean="0"/>
              <a:t>↑Immobility time </a:t>
            </a:r>
            <a:endParaRPr lang="en-US" sz="2000" dirty="0"/>
          </a:p>
        </p:txBody>
      </p:sp>
      <p:sp>
        <p:nvSpPr>
          <p:cNvPr id="6" name="TextBox 5"/>
          <p:cNvSpPr txBox="1"/>
          <p:nvPr/>
        </p:nvSpPr>
        <p:spPr>
          <a:xfrm>
            <a:off x="-87924" y="4391055"/>
            <a:ext cx="2907324" cy="400110"/>
          </a:xfrm>
          <a:prstGeom prst="rect">
            <a:avLst/>
          </a:prstGeom>
          <a:noFill/>
        </p:spPr>
        <p:txBody>
          <a:bodyPr wrap="square" rtlCol="0">
            <a:spAutoFit/>
          </a:bodyPr>
          <a:lstStyle/>
          <a:p>
            <a:r>
              <a:rPr lang="en-US" sz="2000" dirty="0" smtClean="0"/>
              <a:t>↓ Time on open arms</a:t>
            </a:r>
            <a:endParaRPr lang="en-US" sz="2000" dirty="0"/>
          </a:p>
        </p:txBody>
      </p:sp>
      <p:cxnSp>
        <p:nvCxnSpPr>
          <p:cNvPr id="8" name="Straight Arrow Connector 7"/>
          <p:cNvCxnSpPr/>
          <p:nvPr/>
        </p:nvCxnSpPr>
        <p:spPr>
          <a:xfrm>
            <a:off x="2133600" y="1800255"/>
            <a:ext cx="2819400" cy="94294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flipV="1">
            <a:off x="2590800" y="3505200"/>
            <a:ext cx="5257800" cy="108591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120960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Physostigmine Results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5728875" cy="463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06308" y="1835425"/>
            <a:ext cx="3886200" cy="400110"/>
          </a:xfrm>
          <a:prstGeom prst="rect">
            <a:avLst/>
          </a:prstGeom>
          <a:noFill/>
        </p:spPr>
        <p:txBody>
          <a:bodyPr wrap="square" rtlCol="0">
            <a:spAutoFit/>
          </a:bodyPr>
          <a:lstStyle/>
          <a:p>
            <a:r>
              <a:rPr lang="en-US" sz="2000" dirty="0"/>
              <a:t>↓ </a:t>
            </a:r>
            <a:r>
              <a:rPr lang="en-US" sz="2000" dirty="0" smtClean="0"/>
              <a:t>Sucrose Consumed</a:t>
            </a:r>
            <a:endParaRPr lang="en-US" sz="2000" dirty="0"/>
          </a:p>
        </p:txBody>
      </p:sp>
      <p:cxnSp>
        <p:nvCxnSpPr>
          <p:cNvPr id="7" name="Straight Arrow Connector 6"/>
          <p:cNvCxnSpPr/>
          <p:nvPr/>
        </p:nvCxnSpPr>
        <p:spPr>
          <a:xfrm flipH="1">
            <a:off x="7010400" y="2035480"/>
            <a:ext cx="685800" cy="26127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58446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Pilocarpine Results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3600" y="1460500"/>
            <a:ext cx="4857617" cy="539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280511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9488" y="835025"/>
            <a:ext cx="29749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2057400" y="1636712"/>
            <a:ext cx="2209800" cy="120805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Straight Arrow Connector 7"/>
          <p:cNvCxnSpPr/>
          <p:nvPr/>
        </p:nvCxnSpPr>
        <p:spPr>
          <a:xfrm flipH="1">
            <a:off x="6781800" y="1103312"/>
            <a:ext cx="1295400" cy="23256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8389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7407466"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272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Enhanced cholinergic tone in VTA</a:t>
            </a:r>
            <a:r>
              <a:rPr lang="en-US" dirty="0" smtClean="0">
                <a:sym typeface="Wingdings" panose="05000000000000000000" pitchFamily="2" charset="2"/>
              </a:rPr>
              <a:t> </a:t>
            </a:r>
          </a:p>
          <a:p>
            <a:pPr lvl="1"/>
            <a:r>
              <a:rPr lang="en-US" dirty="0" smtClean="0">
                <a:sym typeface="Wingdings" panose="05000000000000000000" pitchFamily="2" charset="2"/>
              </a:rPr>
              <a:t>Promoted pro-depressive behavior, anxiogenic behavior, and anhedonia</a:t>
            </a:r>
          </a:p>
          <a:p>
            <a:pPr lvl="1"/>
            <a:r>
              <a:rPr lang="en-US" dirty="0" smtClean="0">
                <a:sym typeface="Wingdings" panose="05000000000000000000" pitchFamily="2" charset="2"/>
              </a:rPr>
              <a:t>Via Physostigmine</a:t>
            </a:r>
          </a:p>
          <a:p>
            <a:r>
              <a:rPr lang="en-US" dirty="0" smtClean="0">
                <a:sym typeface="Wingdings" panose="05000000000000000000" pitchFamily="2" charset="2"/>
              </a:rPr>
              <a:t>Selective activation of VTA </a:t>
            </a:r>
            <a:r>
              <a:rPr lang="en-US" dirty="0" err="1" smtClean="0">
                <a:sym typeface="Wingdings" panose="05000000000000000000" pitchFamily="2" charset="2"/>
              </a:rPr>
              <a:t>mAChRs</a:t>
            </a:r>
            <a:r>
              <a:rPr lang="en-US" dirty="0" smtClean="0">
                <a:sym typeface="Wingdings" panose="05000000000000000000" pitchFamily="2" charset="2"/>
              </a:rPr>
              <a:t></a:t>
            </a:r>
          </a:p>
          <a:p>
            <a:pPr lvl="1"/>
            <a:r>
              <a:rPr lang="en-US" dirty="0">
                <a:sym typeface="Wingdings" panose="05000000000000000000" pitchFamily="2" charset="2"/>
              </a:rPr>
              <a:t>Promoted pro-depressive behavior, anxiogenic </a:t>
            </a:r>
            <a:r>
              <a:rPr lang="en-US" dirty="0" smtClean="0">
                <a:sym typeface="Wingdings" panose="05000000000000000000" pitchFamily="2" charset="2"/>
              </a:rPr>
              <a:t>behavior</a:t>
            </a:r>
          </a:p>
          <a:p>
            <a:pPr lvl="1"/>
            <a:r>
              <a:rPr lang="en-US" dirty="0" smtClean="0">
                <a:sym typeface="Wingdings" panose="05000000000000000000" pitchFamily="2" charset="2"/>
              </a:rPr>
              <a:t>Via Pilocarpine</a:t>
            </a:r>
          </a:p>
        </p:txBody>
      </p:sp>
      <p:sp>
        <p:nvSpPr>
          <p:cNvPr id="3" name="Title 2"/>
          <p:cNvSpPr>
            <a:spLocks noGrp="1"/>
          </p:cNvSpPr>
          <p:nvPr>
            <p:ph type="title"/>
          </p:nvPr>
        </p:nvSpPr>
        <p:spPr/>
        <p:txBody>
          <a:bodyPr/>
          <a:lstStyle/>
          <a:p>
            <a:r>
              <a:rPr lang="en-US" dirty="0" smtClean="0"/>
              <a:t>Results</a:t>
            </a:r>
            <a:endParaRPr lang="en-US" dirty="0"/>
          </a:p>
        </p:txBody>
      </p:sp>
    </p:spTree>
    <p:extLst>
      <p:ext uri="{BB962C8B-B14F-4D97-AF65-F5344CB8AC3E}">
        <p14:creationId xmlns:p14="http://schemas.microsoft.com/office/powerpoint/2010/main" val="1130226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Cholinergic mechanisms in mesolimbic dopamine system regulate phasic dopamine activity</a:t>
            </a:r>
          </a:p>
          <a:p>
            <a:pPr lvl="1"/>
            <a:r>
              <a:rPr lang="en-US" dirty="0" smtClean="0"/>
              <a:t>In VTA to </a:t>
            </a:r>
            <a:r>
              <a:rPr lang="en-US" dirty="0" err="1" smtClean="0"/>
              <a:t>NAc</a:t>
            </a:r>
            <a:r>
              <a:rPr lang="en-US" dirty="0" smtClean="0"/>
              <a:t> pathway</a:t>
            </a:r>
          </a:p>
          <a:p>
            <a:r>
              <a:rPr lang="en-US" dirty="0" smtClean="0"/>
              <a:t>Enhanced </a:t>
            </a:r>
            <a:r>
              <a:rPr lang="en-US" dirty="0" err="1" smtClean="0"/>
              <a:t>ACh</a:t>
            </a:r>
            <a:r>
              <a:rPr lang="en-US" dirty="0" smtClean="0"/>
              <a:t> in </a:t>
            </a:r>
            <a:r>
              <a:rPr lang="en-US" dirty="0" err="1" smtClean="0"/>
              <a:t>NAc</a:t>
            </a:r>
            <a:r>
              <a:rPr lang="en-US" dirty="0" smtClean="0"/>
              <a:t> is associated with pro-depressive behavior</a:t>
            </a:r>
          </a:p>
          <a:p>
            <a:r>
              <a:rPr lang="en-US" dirty="0" smtClean="0"/>
              <a:t>Conversely, decreased </a:t>
            </a:r>
            <a:r>
              <a:rPr lang="en-US" dirty="0" err="1" smtClean="0"/>
              <a:t>ACh</a:t>
            </a:r>
            <a:r>
              <a:rPr lang="en-US" dirty="0" smtClean="0"/>
              <a:t> in </a:t>
            </a:r>
            <a:r>
              <a:rPr lang="en-US" dirty="0" err="1" smtClean="0"/>
              <a:t>NAc</a:t>
            </a:r>
            <a:r>
              <a:rPr lang="en-US" dirty="0" smtClean="0"/>
              <a:t> is associated with anti-depressive effects</a:t>
            </a:r>
          </a:p>
          <a:p>
            <a:pPr lvl="1"/>
            <a:r>
              <a:rPr lang="en-US" dirty="0" smtClean="0"/>
              <a:t>Known via mechanism of fluoxetine</a:t>
            </a:r>
          </a:p>
          <a:p>
            <a:pPr marL="393192" lvl="1" indent="0">
              <a:buNone/>
            </a:pPr>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318639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VTA </a:t>
            </a:r>
            <a:r>
              <a:rPr lang="en-US" dirty="0" err="1" smtClean="0"/>
              <a:t>mAChR</a:t>
            </a:r>
            <a:r>
              <a:rPr lang="en-US" dirty="0" smtClean="0"/>
              <a:t> activation </a:t>
            </a:r>
            <a:r>
              <a:rPr lang="en-US" dirty="0" err="1" smtClean="0"/>
              <a:t>faciliates</a:t>
            </a:r>
            <a:r>
              <a:rPr lang="en-US" dirty="0" smtClean="0"/>
              <a:t> mesolimbic dopamine burst firing patterns</a:t>
            </a:r>
            <a:r>
              <a:rPr lang="en-US" dirty="0" smtClean="0">
                <a:sym typeface="Wingdings" panose="05000000000000000000" pitchFamily="2" charset="2"/>
              </a:rPr>
              <a:t></a:t>
            </a:r>
          </a:p>
          <a:p>
            <a:pPr lvl="1"/>
            <a:r>
              <a:rPr lang="en-US" dirty="0" smtClean="0">
                <a:sym typeface="Wingdings" panose="05000000000000000000" pitchFamily="2" charset="2"/>
              </a:rPr>
              <a:t>Dopamine release in </a:t>
            </a:r>
            <a:r>
              <a:rPr lang="en-US" dirty="0" err="1" smtClean="0">
                <a:sym typeface="Wingdings" panose="05000000000000000000" pitchFamily="2" charset="2"/>
              </a:rPr>
              <a:t>NAc</a:t>
            </a:r>
            <a:r>
              <a:rPr lang="en-US" dirty="0" smtClean="0">
                <a:sym typeface="Wingdings" panose="05000000000000000000" pitchFamily="2" charset="2"/>
              </a:rPr>
              <a:t> </a:t>
            </a:r>
          </a:p>
          <a:p>
            <a:pPr lvl="1"/>
            <a:r>
              <a:rPr lang="en-US" dirty="0" smtClean="0">
                <a:sym typeface="Wingdings" panose="05000000000000000000" pitchFamily="2" charset="2"/>
              </a:rPr>
              <a:t>Promotes pro-depressive behavior</a:t>
            </a:r>
          </a:p>
          <a:p>
            <a:pPr lvl="1"/>
            <a:r>
              <a:rPr lang="en-US" dirty="0" smtClean="0">
                <a:sym typeface="Wingdings" panose="05000000000000000000" pitchFamily="2" charset="2"/>
              </a:rPr>
              <a:t>Suggests that VTA modulates dopamine activity in depression</a:t>
            </a:r>
          </a:p>
          <a:p>
            <a:r>
              <a:rPr lang="en-US" dirty="0" smtClean="0"/>
              <a:t>VTA </a:t>
            </a:r>
            <a:r>
              <a:rPr lang="en-US" dirty="0" err="1" smtClean="0"/>
              <a:t>mAChR</a:t>
            </a:r>
            <a:r>
              <a:rPr lang="en-US" dirty="0" smtClean="0"/>
              <a:t> blockade decreases mesolimbic dopamine burst firing patterns</a:t>
            </a:r>
          </a:p>
          <a:p>
            <a:pPr lvl="1"/>
            <a:r>
              <a:rPr lang="en-US" dirty="0" smtClean="0"/>
              <a:t>Less phasic dopamine release</a:t>
            </a:r>
          </a:p>
          <a:p>
            <a:pPr lvl="1"/>
            <a:r>
              <a:rPr lang="en-US" dirty="0" smtClean="0"/>
              <a:t>Promotes anti-depressant like effects</a:t>
            </a:r>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2127380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Additional research on how VTA hyperactivity is linked with general anxiety disorder</a:t>
            </a:r>
          </a:p>
          <a:p>
            <a:pPr lvl="1"/>
            <a:r>
              <a:rPr lang="en-US" dirty="0" smtClean="0"/>
              <a:t>Possibly via downstream Extracellular Regulated Signaling Kinases (ERK)</a:t>
            </a:r>
          </a:p>
          <a:p>
            <a:pPr marL="393192" lvl="1" indent="0">
              <a:buNone/>
            </a:pPr>
            <a:endParaRPr lang="en-US" dirty="0"/>
          </a:p>
        </p:txBody>
      </p:sp>
      <p:sp>
        <p:nvSpPr>
          <p:cNvPr id="3" name="Title 2"/>
          <p:cNvSpPr>
            <a:spLocks noGrp="1"/>
          </p:cNvSpPr>
          <p:nvPr>
            <p:ph type="title"/>
          </p:nvPr>
        </p:nvSpPr>
        <p:spPr/>
        <p:txBody>
          <a:bodyPr/>
          <a:lstStyle/>
          <a:p>
            <a:r>
              <a:rPr lang="en-US" dirty="0" smtClean="0"/>
              <a:t>Discussion</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554" y="3200400"/>
            <a:ext cx="3810000" cy="3663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261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mesolimbic dopamine system has a role in modulating depressive behaviors</a:t>
            </a:r>
          </a:p>
          <a:p>
            <a:pPr lvl="1"/>
            <a:r>
              <a:rPr lang="en-US" dirty="0" smtClean="0"/>
              <a:t>As well as anxiogenic behaviors</a:t>
            </a:r>
          </a:p>
          <a:p>
            <a:r>
              <a:rPr lang="en-US" dirty="0"/>
              <a:t>Enhanced cholinergic tone in VTA</a:t>
            </a:r>
            <a:r>
              <a:rPr lang="en-US" dirty="0">
                <a:sym typeface="Wingdings" panose="05000000000000000000" pitchFamily="2" charset="2"/>
              </a:rPr>
              <a:t> </a:t>
            </a:r>
            <a:r>
              <a:rPr lang="en-US" dirty="0" smtClean="0">
                <a:sym typeface="Wingdings" panose="05000000000000000000" pitchFamily="2" charset="2"/>
              </a:rPr>
              <a:t> Promoted </a:t>
            </a:r>
            <a:r>
              <a:rPr lang="en-US" dirty="0">
                <a:sym typeface="Wingdings" panose="05000000000000000000" pitchFamily="2" charset="2"/>
              </a:rPr>
              <a:t>pro-depressive </a:t>
            </a:r>
            <a:r>
              <a:rPr lang="en-US" dirty="0" smtClean="0">
                <a:sym typeface="Wingdings" panose="05000000000000000000" pitchFamily="2" charset="2"/>
              </a:rPr>
              <a:t>behavior</a:t>
            </a:r>
          </a:p>
          <a:p>
            <a:r>
              <a:rPr lang="en-US" dirty="0" smtClean="0">
                <a:sym typeface="Wingdings" panose="05000000000000000000" pitchFamily="2" charset="2"/>
              </a:rPr>
              <a:t>Selective </a:t>
            </a:r>
            <a:r>
              <a:rPr lang="en-US" dirty="0">
                <a:sym typeface="Wingdings" panose="05000000000000000000" pitchFamily="2" charset="2"/>
              </a:rPr>
              <a:t>activation of VTA </a:t>
            </a:r>
            <a:r>
              <a:rPr lang="en-US" dirty="0" err="1">
                <a:sym typeface="Wingdings" panose="05000000000000000000" pitchFamily="2" charset="2"/>
              </a:rPr>
              <a:t>mAChRs</a:t>
            </a:r>
            <a:r>
              <a:rPr lang="en-US" dirty="0" smtClean="0">
                <a:sym typeface="Wingdings" panose="05000000000000000000" pitchFamily="2" charset="2"/>
              </a:rPr>
              <a:t> Promoted </a:t>
            </a:r>
            <a:r>
              <a:rPr lang="en-US" dirty="0">
                <a:sym typeface="Wingdings" panose="05000000000000000000" pitchFamily="2" charset="2"/>
              </a:rPr>
              <a:t>pro-depressive behavior, anxiogenic </a:t>
            </a:r>
            <a:r>
              <a:rPr lang="en-US" dirty="0" smtClean="0">
                <a:sym typeface="Wingdings" panose="05000000000000000000" pitchFamily="2" charset="2"/>
              </a:rPr>
              <a:t>behavior</a:t>
            </a:r>
          </a:p>
          <a:p>
            <a:r>
              <a:rPr lang="en-US" dirty="0" smtClean="0">
                <a:sym typeface="Wingdings" panose="05000000000000000000" pitchFamily="2" charset="2"/>
              </a:rPr>
              <a:t>Downstream effects on the </a:t>
            </a:r>
            <a:r>
              <a:rPr lang="en-US" dirty="0" err="1" smtClean="0">
                <a:sym typeface="Wingdings" panose="05000000000000000000" pitchFamily="2" charset="2"/>
              </a:rPr>
              <a:t>NAc</a:t>
            </a:r>
            <a:r>
              <a:rPr lang="en-US" dirty="0" smtClean="0">
                <a:sym typeface="Wingdings" panose="05000000000000000000" pitchFamily="2" charset="2"/>
              </a:rPr>
              <a:t> affect behavior as well</a:t>
            </a:r>
          </a:p>
          <a:p>
            <a:pPr lvl="1"/>
            <a:r>
              <a:rPr lang="en-US" dirty="0" smtClean="0">
                <a:sym typeface="Wingdings" panose="05000000000000000000" pitchFamily="2" charset="2"/>
              </a:rPr>
              <a:t>Via cholinergic mechanisms</a:t>
            </a:r>
            <a:endParaRPr lang="en-US" dirty="0">
              <a:sym typeface="Wingdings" panose="05000000000000000000" pitchFamily="2" charset="2"/>
            </a:endParaRPr>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173104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2- An obesogenic refined low-fat diet disrupts attentional and behavioral control processes in a vigilance task in rats</a:t>
            </a:r>
            <a:endParaRPr lang="en-US" dirty="0"/>
          </a:p>
        </p:txBody>
      </p:sp>
      <p:sp>
        <p:nvSpPr>
          <p:cNvPr id="4" name="Subtitle 3"/>
          <p:cNvSpPr>
            <a:spLocks noGrp="1"/>
          </p:cNvSpPr>
          <p:nvPr>
            <p:ph type="subTitle" idx="1"/>
          </p:nvPr>
        </p:nvSpPr>
        <p:spPr/>
        <p:txBody>
          <a:bodyPr/>
          <a:lstStyle/>
          <a:p>
            <a:r>
              <a:rPr lang="en-US" dirty="0" smtClean="0"/>
              <a:t>Aaron P. </a:t>
            </a:r>
            <a:r>
              <a:rPr lang="en-US" dirty="0" err="1" smtClean="0"/>
              <a:t>Blaisdell</a:t>
            </a:r>
            <a:r>
              <a:rPr lang="en-US" dirty="0" smtClean="0"/>
              <a:t>, Traci </a:t>
            </a:r>
            <a:r>
              <a:rPr lang="en-US" dirty="0" err="1" smtClean="0"/>
              <a:t>Biedermann</a:t>
            </a:r>
            <a:r>
              <a:rPr lang="en-US" dirty="0" smtClean="0"/>
              <a:t>, Eric Sosa, Ava </a:t>
            </a:r>
            <a:r>
              <a:rPr lang="en-US" dirty="0" err="1" smtClean="0"/>
              <a:t>Abuchaei</a:t>
            </a:r>
            <a:r>
              <a:rPr lang="en-US" dirty="0" smtClean="0"/>
              <a:t>, </a:t>
            </a:r>
            <a:r>
              <a:rPr lang="en-US" dirty="0" err="1" smtClean="0"/>
              <a:t>Neveen</a:t>
            </a:r>
            <a:r>
              <a:rPr lang="en-US" dirty="0" smtClean="0"/>
              <a:t> Youssef</a:t>
            </a:r>
            <a:endParaRPr lang="en-US" dirty="0"/>
          </a:p>
        </p:txBody>
      </p:sp>
    </p:spTree>
    <p:extLst>
      <p:ext uri="{BB962C8B-B14F-4D97-AF65-F5344CB8AC3E}">
        <p14:creationId xmlns:p14="http://schemas.microsoft.com/office/powerpoint/2010/main" val="665102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Diets consisting of refined foods (REF) have been associated with poor physical and mental health</a:t>
            </a:r>
          </a:p>
          <a:p>
            <a:pPr lvl="1"/>
            <a:r>
              <a:rPr lang="en-US" dirty="0" smtClean="0"/>
              <a:t>Obesity, diabetes, depression, ADHD</a:t>
            </a:r>
          </a:p>
          <a:p>
            <a:r>
              <a:rPr lang="en-US" dirty="0" smtClean="0"/>
              <a:t>Impairments in concentration, impulsivity have been documented</a:t>
            </a:r>
          </a:p>
          <a:p>
            <a:endParaRPr lang="en-US" dirty="0"/>
          </a:p>
        </p:txBody>
      </p:sp>
      <p:sp>
        <p:nvSpPr>
          <p:cNvPr id="3" name="Title 2"/>
          <p:cNvSpPr>
            <a:spLocks noGrp="1"/>
          </p:cNvSpPr>
          <p:nvPr>
            <p:ph type="title"/>
          </p:nvPr>
        </p:nvSpPr>
        <p:spPr/>
        <p:txBody>
          <a:bodyPr/>
          <a:lstStyle/>
          <a:p>
            <a:r>
              <a:rPr lang="en-US" dirty="0" smtClean="0"/>
              <a:t>Background</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038600"/>
            <a:ext cx="381000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965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Conditions may be linked to dysregulation of mesolimbic dopamine system</a:t>
            </a:r>
          </a:p>
          <a:p>
            <a:r>
              <a:rPr lang="en-US" dirty="0" smtClean="0"/>
              <a:t>Chronic intake during early development  associated with cognitive problems in adulthood</a:t>
            </a:r>
          </a:p>
          <a:p>
            <a:r>
              <a:rPr lang="en-US" dirty="0" smtClean="0"/>
              <a:t>REF foods may be deficient in key nutrients needed for brain development</a:t>
            </a:r>
          </a:p>
          <a:p>
            <a:r>
              <a:rPr lang="en-US" dirty="0" smtClean="0"/>
              <a:t>Western diets are unusually high in refined food products</a:t>
            </a:r>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2884752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Degree of refinement is believed to be more important than macronutrient content</a:t>
            </a:r>
          </a:p>
          <a:p>
            <a:pPr lvl="1"/>
            <a:r>
              <a:rPr lang="en-US" dirty="0" smtClean="0"/>
              <a:t>Ratio of proteins to carbs to fats</a:t>
            </a:r>
          </a:p>
          <a:p>
            <a:r>
              <a:rPr lang="en-US" dirty="0" smtClean="0"/>
              <a:t>Diet quality may be a critical factor to health</a:t>
            </a:r>
          </a:p>
          <a:p>
            <a:pPr lvl="1"/>
            <a:r>
              <a:rPr lang="en-US" dirty="0" smtClean="0"/>
              <a:t>In regards to level of refinement</a:t>
            </a:r>
          </a:p>
        </p:txBody>
      </p:sp>
      <p:sp>
        <p:nvSpPr>
          <p:cNvPr id="3" name="Title 2"/>
          <p:cNvSpPr>
            <a:spLocks noGrp="1"/>
          </p:cNvSpPr>
          <p:nvPr>
            <p:ph type="title"/>
          </p:nvPr>
        </p:nvSpPr>
        <p:spPr/>
        <p:txBody>
          <a:bodyPr/>
          <a:lstStyle/>
          <a:p>
            <a:r>
              <a:rPr lang="en-US" dirty="0" smtClean="0"/>
              <a:t>Background</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3704492"/>
            <a:ext cx="23622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05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Diet Variance</a:t>
            </a:r>
          </a:p>
          <a:p>
            <a:r>
              <a:rPr lang="en-US" dirty="0" smtClean="0"/>
              <a:t>Refined diet- REF</a:t>
            </a:r>
          </a:p>
          <a:p>
            <a:pPr lvl="1"/>
            <a:r>
              <a:rPr lang="en-US" dirty="0" smtClean="0"/>
              <a:t>Primarily casein and L-Cysteine as protein source</a:t>
            </a:r>
          </a:p>
          <a:p>
            <a:pPr lvl="1"/>
            <a:r>
              <a:rPr lang="en-US" dirty="0" smtClean="0"/>
              <a:t>Primarily sucrose, corn starch, and maltodextrin as carbohydrate source</a:t>
            </a:r>
          </a:p>
          <a:p>
            <a:pPr lvl="1"/>
            <a:r>
              <a:rPr lang="en-US" dirty="0" smtClean="0"/>
              <a:t>Primarily soybean oil and lard as fat source</a:t>
            </a:r>
          </a:p>
          <a:p>
            <a:r>
              <a:rPr lang="en-US" dirty="0" smtClean="0"/>
              <a:t>Control (non-refined) diet- CON</a:t>
            </a:r>
          </a:p>
          <a:p>
            <a:pPr lvl="1"/>
            <a:r>
              <a:rPr lang="en-US" dirty="0" smtClean="0"/>
              <a:t>Primarily corn meal, beet meal, soybean meal, fish meal,  oats, yeast, cane molasses</a:t>
            </a:r>
          </a:p>
          <a:p>
            <a:pPr lvl="1"/>
            <a:r>
              <a:rPr lang="en-US" dirty="0" smtClean="0"/>
              <a:t>All products with little to no processing or refinement</a:t>
            </a:r>
            <a:endParaRPr lang="en-US" dirty="0"/>
          </a:p>
        </p:txBody>
      </p:sp>
      <p:sp>
        <p:nvSpPr>
          <p:cNvPr id="3" name="Title 2"/>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183796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Specific symptoms, at least 5 of these 9, present nearly every </a:t>
            </a:r>
            <a:r>
              <a:rPr lang="en-US" dirty="0" smtClean="0"/>
              <a:t>day</a:t>
            </a:r>
            <a:endParaRPr lang="en-US" dirty="0"/>
          </a:p>
          <a:p>
            <a:pPr lvl="1"/>
            <a:r>
              <a:rPr lang="en-US" dirty="0" smtClean="0"/>
              <a:t>Depressed </a:t>
            </a:r>
            <a:r>
              <a:rPr lang="en-US" dirty="0"/>
              <a:t>mood or irritable most of the day, nearly every day, as indicated by either subjective report</a:t>
            </a:r>
          </a:p>
          <a:p>
            <a:pPr lvl="1"/>
            <a:r>
              <a:rPr lang="en-US" dirty="0" smtClean="0"/>
              <a:t>Decreased </a:t>
            </a:r>
            <a:r>
              <a:rPr lang="en-US" dirty="0"/>
              <a:t>interest or pleasure in most activities, most of each day</a:t>
            </a:r>
          </a:p>
          <a:p>
            <a:pPr lvl="1"/>
            <a:r>
              <a:rPr lang="en-US" dirty="0" smtClean="0"/>
              <a:t>Significant </a:t>
            </a:r>
            <a:r>
              <a:rPr lang="en-US" dirty="0"/>
              <a:t>weight change (5%) or change in appetite</a:t>
            </a:r>
          </a:p>
          <a:p>
            <a:pPr lvl="1"/>
            <a:r>
              <a:rPr lang="en-US" dirty="0" smtClean="0"/>
              <a:t>Change </a:t>
            </a:r>
            <a:r>
              <a:rPr lang="en-US" dirty="0"/>
              <a:t>in sleep: Insomnia or hypersomnia</a:t>
            </a:r>
          </a:p>
          <a:p>
            <a:pPr lvl="1"/>
            <a:r>
              <a:rPr lang="en-US" dirty="0" smtClean="0"/>
              <a:t>Change </a:t>
            </a:r>
            <a:r>
              <a:rPr lang="en-US" dirty="0"/>
              <a:t>in activity: Psychomotor agitation or retardation</a:t>
            </a:r>
          </a:p>
          <a:p>
            <a:pPr lvl="1"/>
            <a:r>
              <a:rPr lang="en-US" dirty="0" smtClean="0"/>
              <a:t>Fatigue </a:t>
            </a:r>
            <a:r>
              <a:rPr lang="en-US" dirty="0"/>
              <a:t>or loss of energy</a:t>
            </a:r>
          </a:p>
          <a:p>
            <a:pPr lvl="1"/>
            <a:r>
              <a:rPr lang="en-US" dirty="0" smtClean="0"/>
              <a:t>Guilt/worthlessness</a:t>
            </a:r>
            <a:r>
              <a:rPr lang="en-US" dirty="0"/>
              <a:t>: Feelings of worthlessness or excessive or inappropriate guilt</a:t>
            </a:r>
          </a:p>
          <a:p>
            <a:pPr lvl="1"/>
            <a:r>
              <a:rPr lang="en-US" dirty="0" smtClean="0"/>
              <a:t>Concentration</a:t>
            </a:r>
            <a:r>
              <a:rPr lang="en-US" dirty="0"/>
              <a:t>: diminished ability to think or concentrate, or more indecisiveness</a:t>
            </a:r>
          </a:p>
          <a:p>
            <a:pPr lvl="1"/>
            <a:r>
              <a:rPr lang="en-US" dirty="0" smtClean="0"/>
              <a:t>Suicidality</a:t>
            </a:r>
            <a:r>
              <a:rPr lang="en-US" dirty="0"/>
              <a:t>: Thoughts of death or suicide, or has suicide plan </a:t>
            </a:r>
          </a:p>
        </p:txBody>
      </p:sp>
      <p:sp>
        <p:nvSpPr>
          <p:cNvPr id="3" name="Title 2"/>
          <p:cNvSpPr>
            <a:spLocks noGrp="1"/>
          </p:cNvSpPr>
          <p:nvPr>
            <p:ph type="title"/>
          </p:nvPr>
        </p:nvSpPr>
        <p:spPr/>
        <p:txBody>
          <a:bodyPr/>
          <a:lstStyle/>
          <a:p>
            <a:r>
              <a:rPr lang="en-US" dirty="0" smtClean="0"/>
              <a:t>Additional Criteria</a:t>
            </a:r>
            <a:endParaRPr lang="en-US" dirty="0"/>
          </a:p>
        </p:txBody>
      </p:sp>
    </p:spTree>
    <p:extLst>
      <p:ext uri="{BB962C8B-B14F-4D97-AF65-F5344CB8AC3E}">
        <p14:creationId xmlns:p14="http://schemas.microsoft.com/office/powerpoint/2010/main" val="2346740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Female Long Evans rats were used for the study</a:t>
            </a:r>
          </a:p>
          <a:p>
            <a:pPr lvl="1"/>
            <a:r>
              <a:rPr lang="en-US" dirty="0" smtClean="0"/>
              <a:t>Each rat received 25 g of standard chow daily</a:t>
            </a:r>
          </a:p>
          <a:p>
            <a:pPr lvl="1"/>
            <a:r>
              <a:rPr lang="en-US" dirty="0" smtClean="0"/>
              <a:t>Body weights were recorded every other day</a:t>
            </a:r>
          </a:p>
          <a:p>
            <a:r>
              <a:rPr lang="en-US" dirty="0" smtClean="0"/>
              <a:t>All rats were fed the CON diet until 2 months prior to when vigilance task was performed</a:t>
            </a:r>
          </a:p>
          <a:p>
            <a:r>
              <a:rPr lang="en-US" dirty="0" smtClean="0"/>
              <a:t>Body composition was analyzed via echo MRI twice</a:t>
            </a:r>
          </a:p>
          <a:p>
            <a:pPr lvl="1"/>
            <a:r>
              <a:rPr lang="en-US" dirty="0" smtClean="0"/>
              <a:t>Initially when all rats were fed CON diet</a:t>
            </a:r>
          </a:p>
          <a:p>
            <a:pPr lvl="1"/>
            <a:r>
              <a:rPr lang="en-US" dirty="0" smtClean="0"/>
              <a:t>Second scan was 41 days after diet switch</a:t>
            </a:r>
          </a:p>
          <a:p>
            <a:pPr marL="393192" lvl="1"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Methods</a:t>
            </a: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695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914400"/>
            <a:ext cx="4167187" cy="527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316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Rats were subjected to a multi-phase training schedule prior to vigilance task</a:t>
            </a:r>
          </a:p>
          <a:p>
            <a:pPr lvl="1"/>
            <a:r>
              <a:rPr lang="en-US" dirty="0" smtClean="0"/>
              <a:t>Magazine training- Sucrose delivered periodically in a cup to train rats to approach and drink from cup</a:t>
            </a:r>
          </a:p>
          <a:p>
            <a:pPr lvl="1"/>
            <a:r>
              <a:rPr lang="en-US" dirty="0" smtClean="0"/>
              <a:t>Lever-pressing shaping- Rats were trained to approach and press operant levels to access sucrose solution</a:t>
            </a:r>
          </a:p>
          <a:p>
            <a:pPr lvl="2"/>
            <a:r>
              <a:rPr lang="en-US" dirty="0" smtClean="0"/>
              <a:t>Conducted on a continuous reinforcement schedule</a:t>
            </a:r>
          </a:p>
          <a:p>
            <a:pPr lvl="1"/>
            <a:r>
              <a:rPr lang="en-US" dirty="0" smtClean="0"/>
              <a:t>Lever-light contingency training-Levers were inserted on an alternating schedule with a light above. Pressing a lit lever resulted in sucrose delivery</a:t>
            </a:r>
          </a:p>
          <a:p>
            <a:pPr lvl="1"/>
            <a:r>
              <a:rPr lang="en-US" dirty="0" smtClean="0"/>
              <a:t>Two-choice  visual discrimination task- Rat nose placement in food cup initiated trial. Two levers, one lit, were inserted for 60 seconds. If a lit lever was pressed, sucrose was available for only 10 seconds</a:t>
            </a:r>
            <a:endParaRPr lang="en-US" dirty="0"/>
          </a:p>
        </p:txBody>
      </p:sp>
      <p:sp>
        <p:nvSpPr>
          <p:cNvPr id="3" name="Title 2"/>
          <p:cNvSpPr>
            <a:spLocks noGrp="1"/>
          </p:cNvSpPr>
          <p:nvPr>
            <p:ph type="title"/>
          </p:nvPr>
        </p:nvSpPr>
        <p:spPr/>
        <p:txBody>
          <a:bodyPr/>
          <a:lstStyle/>
          <a:p>
            <a:r>
              <a:rPr lang="en-US" dirty="0" smtClean="0"/>
              <a:t>Methods</a:t>
            </a:r>
            <a:endParaRPr lang="en-US" dirty="0"/>
          </a:p>
        </p:txBody>
      </p:sp>
    </p:spTree>
    <p:extLst>
      <p:ext uri="{BB962C8B-B14F-4D97-AF65-F5344CB8AC3E}">
        <p14:creationId xmlns:p14="http://schemas.microsoft.com/office/powerpoint/2010/main" val="3836459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Variation of two-choice visual discrimination procedure with two modifications</a:t>
            </a:r>
          </a:p>
          <a:p>
            <a:pPr lvl="1"/>
            <a:r>
              <a:rPr lang="en-US" dirty="0" smtClean="0"/>
              <a:t>Variable delays between trial onset and light onset </a:t>
            </a:r>
          </a:p>
          <a:p>
            <a:pPr lvl="2"/>
            <a:r>
              <a:rPr lang="en-US" dirty="0" smtClean="0"/>
              <a:t>Either 0, 3, 6, or 12 seconds</a:t>
            </a:r>
          </a:p>
          <a:p>
            <a:pPr lvl="1"/>
            <a:r>
              <a:rPr lang="en-US" dirty="0" smtClean="0"/>
              <a:t>The duration of light illumination was changed to 1 second</a:t>
            </a:r>
          </a:p>
          <a:p>
            <a:r>
              <a:rPr lang="en-US" dirty="0" smtClean="0"/>
              <a:t>A correct response was reinforced</a:t>
            </a:r>
          </a:p>
          <a:p>
            <a:r>
              <a:rPr lang="en-US" dirty="0" smtClean="0"/>
              <a:t>Incorrect response (3 types) led to trial ending without reinforcement</a:t>
            </a:r>
          </a:p>
          <a:p>
            <a:pPr lvl="1"/>
            <a:r>
              <a:rPr lang="en-US" dirty="0" smtClean="0"/>
              <a:t>Premature response- Rat pressed level prior to light</a:t>
            </a:r>
          </a:p>
          <a:p>
            <a:pPr lvl="1"/>
            <a:r>
              <a:rPr lang="en-US" dirty="0" smtClean="0"/>
              <a:t>Choice error- Rat pressed wrong level during light</a:t>
            </a:r>
          </a:p>
          <a:p>
            <a:pPr lvl="1"/>
            <a:r>
              <a:rPr lang="en-US" dirty="0" smtClean="0"/>
              <a:t>Omission error- Rat did not press lever</a:t>
            </a:r>
            <a:endParaRPr lang="en-US" dirty="0"/>
          </a:p>
        </p:txBody>
      </p:sp>
      <p:sp>
        <p:nvSpPr>
          <p:cNvPr id="3" name="Title 2"/>
          <p:cNvSpPr>
            <a:spLocks noGrp="1"/>
          </p:cNvSpPr>
          <p:nvPr>
            <p:ph type="title"/>
          </p:nvPr>
        </p:nvSpPr>
        <p:spPr/>
        <p:txBody>
          <a:bodyPr/>
          <a:lstStyle/>
          <a:p>
            <a:r>
              <a:rPr lang="en-US" dirty="0" smtClean="0"/>
              <a:t>Vigilance Task</a:t>
            </a:r>
            <a:endParaRPr lang="en-US" dirty="0"/>
          </a:p>
        </p:txBody>
      </p:sp>
    </p:spTree>
    <p:extLst>
      <p:ext uri="{BB962C8B-B14F-4D97-AF65-F5344CB8AC3E}">
        <p14:creationId xmlns:p14="http://schemas.microsoft.com/office/powerpoint/2010/main" val="4122525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Vigilance Task</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1536700"/>
            <a:ext cx="5376271" cy="532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512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0" y="1600200"/>
            <a:ext cx="5253004" cy="527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572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5867400" cy="5357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243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606581"/>
            <a:ext cx="5938837" cy="525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7607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Weight and Body Composition</a:t>
            </a:r>
          </a:p>
          <a:p>
            <a:pPr lvl="1"/>
            <a:r>
              <a:rPr lang="en-US" dirty="0" smtClean="0"/>
              <a:t>REF rats gained significantly more weight</a:t>
            </a:r>
          </a:p>
          <a:p>
            <a:pPr lvl="1"/>
            <a:r>
              <a:rPr lang="en-US" dirty="0" smtClean="0"/>
              <a:t>REF rats accumulated more fat mass</a:t>
            </a:r>
            <a:endParaRPr lang="en-US" dirty="0"/>
          </a:p>
          <a:p>
            <a:r>
              <a:rPr lang="en-US" dirty="0" smtClean="0"/>
              <a:t>Difference likely due to increased energy content of REF food</a:t>
            </a:r>
          </a:p>
          <a:p>
            <a:pPr lvl="1"/>
            <a:r>
              <a:rPr lang="en-US" dirty="0" smtClean="0"/>
              <a:t>Higher energy density in REF food</a:t>
            </a:r>
          </a:p>
          <a:p>
            <a:pPr lvl="1"/>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Results</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191000"/>
            <a:ext cx="38862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571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Vigilance task acquisition</a:t>
            </a:r>
          </a:p>
          <a:p>
            <a:pPr lvl="1"/>
            <a:r>
              <a:rPr lang="en-US" dirty="0" smtClean="0"/>
              <a:t>Main effect of diet on percent correct</a:t>
            </a:r>
          </a:p>
          <a:p>
            <a:pPr lvl="1"/>
            <a:r>
              <a:rPr lang="en-US" dirty="0" smtClean="0"/>
              <a:t>CON had a faster increase in accuracy and a decrease in premature responses</a:t>
            </a:r>
          </a:p>
          <a:p>
            <a:r>
              <a:rPr lang="en-US" dirty="0" smtClean="0"/>
              <a:t>Vigilance task delay analysis</a:t>
            </a:r>
          </a:p>
          <a:p>
            <a:pPr lvl="1"/>
            <a:r>
              <a:rPr lang="en-US" dirty="0" smtClean="0"/>
              <a:t>Performance differences changed with increased delays</a:t>
            </a:r>
          </a:p>
          <a:p>
            <a:pPr lvl="1"/>
            <a:r>
              <a:rPr lang="en-US" dirty="0" smtClean="0"/>
              <a:t>Deficits in sustained attention and behavioral control in REF rats</a:t>
            </a:r>
          </a:p>
          <a:p>
            <a:pPr lvl="1"/>
            <a:r>
              <a:rPr lang="en-US" dirty="0" smtClean="0"/>
              <a:t>REF rats showed increased premature responses and omissions when there was an increased delay</a:t>
            </a:r>
          </a:p>
          <a:p>
            <a:pPr lvl="1"/>
            <a:endParaRPr lang="en-US" dirty="0"/>
          </a:p>
        </p:txBody>
      </p:sp>
      <p:sp>
        <p:nvSpPr>
          <p:cNvPr id="3" name="Title 2"/>
          <p:cNvSpPr>
            <a:spLocks noGrp="1"/>
          </p:cNvSpPr>
          <p:nvPr>
            <p:ph type="title"/>
          </p:nvPr>
        </p:nvSpPr>
        <p:spPr/>
        <p:txBody>
          <a:bodyPr/>
          <a:lstStyle/>
          <a:p>
            <a:r>
              <a:rPr lang="en-US" dirty="0" smtClean="0"/>
              <a:t>Results</a:t>
            </a:r>
            <a:endParaRPr lang="en-US" dirty="0"/>
          </a:p>
        </p:txBody>
      </p:sp>
    </p:spTree>
    <p:extLst>
      <p:ext uri="{BB962C8B-B14F-4D97-AF65-F5344CB8AC3E}">
        <p14:creationId xmlns:p14="http://schemas.microsoft.com/office/powerpoint/2010/main" val="2303181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Tests are often used to see if an animal exhibits depressive behavior</a:t>
            </a:r>
          </a:p>
          <a:p>
            <a:pPr lvl="1"/>
            <a:r>
              <a:rPr lang="en-US" dirty="0" smtClean="0"/>
              <a:t>Anxiety</a:t>
            </a:r>
          </a:p>
          <a:p>
            <a:pPr lvl="1"/>
            <a:r>
              <a:rPr lang="en-US" dirty="0" smtClean="0"/>
              <a:t>Anhedonia</a:t>
            </a:r>
          </a:p>
          <a:p>
            <a:pPr lvl="1"/>
            <a:r>
              <a:rPr lang="en-US" dirty="0" smtClean="0"/>
              <a:t>Perceived despair</a:t>
            </a:r>
          </a:p>
          <a:p>
            <a:pPr lvl="1"/>
            <a:r>
              <a:rPr lang="en-US" dirty="0" smtClean="0"/>
              <a:t>Decreased interest in pleasurable tasks/items</a:t>
            </a:r>
          </a:p>
          <a:p>
            <a:pPr lvl="2"/>
            <a:r>
              <a:rPr lang="en-US" dirty="0" smtClean="0"/>
              <a:t>Sweet food/drink, sex, exercise</a:t>
            </a:r>
          </a:p>
          <a:p>
            <a:pPr lvl="1"/>
            <a:r>
              <a:rPr lang="en-US" dirty="0" smtClean="0"/>
              <a:t>Decreased social aptitude</a:t>
            </a:r>
          </a:p>
          <a:p>
            <a:pPr lvl="2"/>
            <a:r>
              <a:rPr lang="en-US" dirty="0" smtClean="0"/>
              <a:t>Irritability, social regression</a:t>
            </a:r>
          </a:p>
          <a:p>
            <a:pPr lvl="1"/>
            <a:r>
              <a:rPr lang="en-US" dirty="0" smtClean="0"/>
              <a:t>Disturbed sleep</a:t>
            </a:r>
          </a:p>
        </p:txBody>
      </p:sp>
      <p:sp>
        <p:nvSpPr>
          <p:cNvPr id="3" name="Title 2"/>
          <p:cNvSpPr>
            <a:spLocks noGrp="1"/>
          </p:cNvSpPr>
          <p:nvPr>
            <p:ph type="title"/>
          </p:nvPr>
        </p:nvSpPr>
        <p:spPr/>
        <p:txBody>
          <a:bodyPr/>
          <a:lstStyle/>
          <a:p>
            <a:r>
              <a:rPr lang="en-US" dirty="0" smtClean="0"/>
              <a:t>Depression in Animals</a:t>
            </a:r>
            <a:endParaRPr lang="en-US" dirty="0"/>
          </a:p>
        </p:txBody>
      </p:sp>
    </p:spTree>
    <p:extLst>
      <p:ext uri="{BB962C8B-B14F-4D97-AF65-F5344CB8AC3E}">
        <p14:creationId xmlns:p14="http://schemas.microsoft.com/office/powerpoint/2010/main" val="2355953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Consuming a highly refined diet resulted in obesity and cognitive impairments</a:t>
            </a:r>
          </a:p>
          <a:p>
            <a:pPr lvl="1"/>
            <a:r>
              <a:rPr lang="en-US" dirty="0" smtClean="0"/>
              <a:t>Relative to CON rats</a:t>
            </a:r>
          </a:p>
          <a:p>
            <a:r>
              <a:rPr lang="en-US" dirty="0" smtClean="0"/>
              <a:t>Results suggest that REF rats were more impulsive</a:t>
            </a:r>
          </a:p>
          <a:p>
            <a:pPr lvl="1"/>
            <a:r>
              <a:rPr lang="en-US" dirty="0" smtClean="0"/>
              <a:t>Increased premature response %</a:t>
            </a:r>
          </a:p>
          <a:p>
            <a:r>
              <a:rPr lang="en-US" dirty="0" smtClean="0"/>
              <a:t>Results suggest that REF rats had greater lapses in attention </a:t>
            </a:r>
            <a:r>
              <a:rPr lang="en-US" dirty="0" smtClean="0">
                <a:sym typeface="Wingdings" panose="05000000000000000000" pitchFamily="2" charset="2"/>
              </a:rPr>
              <a:t> difficulty staying focused on one task</a:t>
            </a:r>
          </a:p>
          <a:p>
            <a:pPr lvl="1"/>
            <a:r>
              <a:rPr lang="en-US" dirty="0" smtClean="0">
                <a:sym typeface="Wingdings" panose="05000000000000000000" pitchFamily="2" charset="2"/>
              </a:rPr>
              <a:t>Increased omission %</a:t>
            </a:r>
            <a:endParaRPr lang="en-US" dirty="0" smtClean="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1808730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Increased omission %</a:t>
            </a:r>
          </a:p>
          <a:p>
            <a:pPr lvl="1"/>
            <a:r>
              <a:rPr lang="en-US" dirty="0" smtClean="0"/>
              <a:t>Could be due to PFC dysfunction due to obesity or REF diet</a:t>
            </a:r>
          </a:p>
          <a:p>
            <a:pPr lvl="2"/>
            <a:r>
              <a:rPr lang="en-US" dirty="0" smtClean="0"/>
              <a:t>PFC responsible for attentional processes</a:t>
            </a:r>
          </a:p>
          <a:p>
            <a:r>
              <a:rPr lang="en-US" dirty="0" smtClean="0"/>
              <a:t>Diet differences could be implicated</a:t>
            </a:r>
          </a:p>
          <a:p>
            <a:pPr lvl="1"/>
            <a:r>
              <a:rPr lang="en-US" dirty="0" smtClean="0"/>
              <a:t>REF diet had much higher sugar (sucrose) content</a:t>
            </a:r>
          </a:p>
          <a:p>
            <a:pPr lvl="2"/>
            <a:r>
              <a:rPr lang="en-US" dirty="0" smtClean="0"/>
              <a:t>High sugar intake linked with cognitive impairments</a:t>
            </a:r>
          </a:p>
          <a:p>
            <a:pPr lvl="1"/>
            <a:r>
              <a:rPr lang="en-US" dirty="0" smtClean="0"/>
              <a:t>REF diet very low in poly-unsaturated fats (n3-FA)</a:t>
            </a:r>
          </a:p>
          <a:p>
            <a:pPr lvl="2"/>
            <a:r>
              <a:rPr lang="en-US" dirty="0" smtClean="0"/>
              <a:t>Deficiencies in n3-FA linked with ADHD symptomology</a:t>
            </a:r>
          </a:p>
          <a:p>
            <a:pPr marL="630936" lvl="2" indent="0">
              <a:buNone/>
            </a:pPr>
            <a:endParaRPr lang="en-US" dirty="0"/>
          </a:p>
        </p:txBody>
      </p:sp>
      <p:sp>
        <p:nvSpPr>
          <p:cNvPr id="3" name="Title 2"/>
          <p:cNvSpPr>
            <a:spLocks noGrp="1"/>
          </p:cNvSpPr>
          <p:nvPr>
            <p:ph type="title"/>
          </p:nvPr>
        </p:nvSpPr>
        <p:spPr/>
        <p:txBody>
          <a:bodyPr/>
          <a:lstStyle/>
          <a:p>
            <a:r>
              <a:rPr lang="en-US" dirty="0" smtClean="0"/>
              <a:t>Discussion</a:t>
            </a:r>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7363" y="0"/>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017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Potentially affected brain mechanisms</a:t>
            </a:r>
          </a:p>
          <a:p>
            <a:r>
              <a:rPr lang="en-US" dirty="0" smtClean="0"/>
              <a:t>Prefrontal cortex</a:t>
            </a:r>
          </a:p>
          <a:p>
            <a:pPr lvl="1"/>
            <a:r>
              <a:rPr lang="en-US" dirty="0" smtClean="0"/>
              <a:t>Sustained attention, behavioral inhibition</a:t>
            </a:r>
          </a:p>
          <a:p>
            <a:pPr lvl="1"/>
            <a:r>
              <a:rPr lang="en-US" dirty="0" smtClean="0"/>
              <a:t>Connections with basal ganglia, hippocampus, and thalamus</a:t>
            </a:r>
          </a:p>
          <a:p>
            <a:r>
              <a:rPr lang="en-US" dirty="0" smtClean="0"/>
              <a:t>Frontal circuit modulated by cholinergic signaling</a:t>
            </a:r>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2359431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Cholinergic deficiencies in childhood linked to trouble with sustained attention</a:t>
            </a:r>
          </a:p>
          <a:p>
            <a:pPr lvl="1"/>
            <a:r>
              <a:rPr lang="en-US" dirty="0"/>
              <a:t>Treatment with </a:t>
            </a:r>
            <a:r>
              <a:rPr lang="en-US" dirty="0" err="1"/>
              <a:t>nAChR</a:t>
            </a:r>
            <a:r>
              <a:rPr lang="en-US" dirty="0"/>
              <a:t> agonist mitigates deterioration of sustained attention</a:t>
            </a:r>
          </a:p>
          <a:p>
            <a:pPr lvl="1"/>
            <a:r>
              <a:rPr lang="en-US" dirty="0"/>
              <a:t>Suggests that transient </a:t>
            </a:r>
            <a:r>
              <a:rPr lang="en-US" dirty="0" err="1"/>
              <a:t>ACh</a:t>
            </a:r>
            <a:r>
              <a:rPr lang="en-US" dirty="0"/>
              <a:t> activity mediate cue detection</a:t>
            </a:r>
          </a:p>
          <a:p>
            <a:pPr lvl="2"/>
            <a:r>
              <a:rPr lang="en-US" dirty="0" smtClean="0"/>
              <a:t>Mediates shift from state of perceptual attention to state of cue evoked activation</a:t>
            </a:r>
          </a:p>
          <a:p>
            <a:pPr lvl="1"/>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13078485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Enhanced cognitive control in sustained attention tasks in rats has been shown to involve mesolimbic dopamine projections to the </a:t>
            </a:r>
            <a:r>
              <a:rPr lang="en-US" dirty="0" smtClean="0"/>
              <a:t>PFC</a:t>
            </a:r>
          </a:p>
          <a:p>
            <a:pPr lvl="1"/>
            <a:r>
              <a:rPr lang="en-US" dirty="0" err="1" smtClean="0"/>
              <a:t>ACh</a:t>
            </a:r>
            <a:r>
              <a:rPr lang="en-US" dirty="0" smtClean="0"/>
              <a:t> spiking in frontal cortex</a:t>
            </a:r>
            <a:r>
              <a:rPr lang="en-US" dirty="0" smtClean="0">
                <a:sym typeface="Wingdings" panose="05000000000000000000" pitchFamily="2" charset="2"/>
              </a:rPr>
              <a:t> maintain sensory input and planned response</a:t>
            </a:r>
          </a:p>
          <a:p>
            <a:pPr lvl="1"/>
            <a:r>
              <a:rPr lang="en-US" dirty="0" smtClean="0">
                <a:sym typeface="Wingdings" panose="05000000000000000000" pitchFamily="2" charset="2"/>
              </a:rPr>
              <a:t>Long term consumption of REF diets in rats resulted in impairments in sustained attention and self control</a:t>
            </a:r>
          </a:p>
          <a:p>
            <a:pPr lvl="1"/>
            <a:r>
              <a:rPr lang="en-US" dirty="0" smtClean="0">
                <a:sym typeface="Wingdings" panose="05000000000000000000" pitchFamily="2" charset="2"/>
              </a:rPr>
              <a:t>Could be implicated in MDD</a:t>
            </a:r>
            <a:endParaRPr lang="en-US" dirty="0"/>
          </a:p>
          <a:p>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1017509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Diets consisting of highly refined food have been shown to increase fat mass</a:t>
            </a:r>
          </a:p>
          <a:p>
            <a:pPr lvl="1"/>
            <a:r>
              <a:rPr lang="en-US" dirty="0" smtClean="0"/>
              <a:t>As well as cause cognitive impairments</a:t>
            </a:r>
          </a:p>
          <a:p>
            <a:pPr lvl="2"/>
            <a:r>
              <a:rPr lang="en-US" dirty="0" smtClean="0"/>
              <a:t>Sustained attention</a:t>
            </a:r>
          </a:p>
          <a:p>
            <a:pPr lvl="2"/>
            <a:r>
              <a:rPr lang="en-US" dirty="0" smtClean="0"/>
              <a:t>Impulsivity</a:t>
            </a:r>
          </a:p>
          <a:p>
            <a:pPr lvl="2"/>
            <a:r>
              <a:rPr lang="en-US" dirty="0" smtClean="0"/>
              <a:t>Loss of motivation</a:t>
            </a:r>
          </a:p>
          <a:p>
            <a:r>
              <a:rPr lang="en-US" dirty="0" smtClean="0"/>
              <a:t>REF diet could be linked with dysfunction in PFC</a:t>
            </a:r>
          </a:p>
          <a:p>
            <a:pPr lvl="1"/>
            <a:r>
              <a:rPr lang="en-US" dirty="0" smtClean="0"/>
              <a:t>Decreased ability to maintain attention and more impulsiveness</a:t>
            </a:r>
          </a:p>
          <a:p>
            <a:pPr lvl="2"/>
            <a:r>
              <a:rPr lang="en-US" dirty="0" smtClean="0"/>
              <a:t>Cholinergic signaling involved</a:t>
            </a:r>
          </a:p>
          <a:p>
            <a:pPr lvl="2"/>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1795728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752600"/>
          </a:xfrm>
        </p:spPr>
        <p:txBody>
          <a:bodyPr>
            <a:noAutofit/>
          </a:bodyPr>
          <a:lstStyle/>
          <a:p>
            <a:r>
              <a:rPr lang="en-US" sz="4000" dirty="0" smtClean="0"/>
              <a:t>Chapter 3- Dopamine neurons modulate neural encoding and expression of depression-related </a:t>
            </a:r>
            <a:r>
              <a:rPr lang="en-US" sz="4000" dirty="0" err="1" smtClean="0"/>
              <a:t>behaviour</a:t>
            </a:r>
            <a:endParaRPr lang="en-US" sz="4000" dirty="0"/>
          </a:p>
        </p:txBody>
      </p:sp>
      <p:sp>
        <p:nvSpPr>
          <p:cNvPr id="4" name="Subtitle 3"/>
          <p:cNvSpPr>
            <a:spLocks noGrp="1"/>
          </p:cNvSpPr>
          <p:nvPr>
            <p:ph type="subTitle" idx="1"/>
          </p:nvPr>
        </p:nvSpPr>
        <p:spPr/>
        <p:txBody>
          <a:bodyPr>
            <a:normAutofit fontScale="70000" lnSpcReduction="20000"/>
          </a:bodyPr>
          <a:lstStyle/>
          <a:p>
            <a:r>
              <a:rPr lang="en-US" dirty="0" smtClean="0"/>
              <a:t>Kay M. </a:t>
            </a:r>
            <a:r>
              <a:rPr lang="en-US" dirty="0" err="1" smtClean="0"/>
              <a:t>Tye</a:t>
            </a:r>
            <a:r>
              <a:rPr lang="en-US" dirty="0" smtClean="0"/>
              <a:t>, Julie J. </a:t>
            </a:r>
            <a:r>
              <a:rPr lang="en-US" dirty="0" err="1" smtClean="0"/>
              <a:t>Mirzabekov</a:t>
            </a:r>
            <a:r>
              <a:rPr lang="en-US" dirty="0" smtClean="0"/>
              <a:t>, Melissa R. Warden, Emily A. </a:t>
            </a:r>
            <a:r>
              <a:rPr lang="en-US" dirty="0" err="1" smtClean="0"/>
              <a:t>Ferenczi</a:t>
            </a:r>
            <a:r>
              <a:rPr lang="en-US" dirty="0" smtClean="0"/>
              <a:t>, </a:t>
            </a:r>
            <a:r>
              <a:rPr lang="en-US" dirty="0" err="1" smtClean="0"/>
              <a:t>Hsing</a:t>
            </a:r>
            <a:r>
              <a:rPr lang="en-US" dirty="0" smtClean="0"/>
              <a:t>-Chen Tsai, Joel Finkelstein, Sung-Yon Kim, </a:t>
            </a:r>
            <a:r>
              <a:rPr lang="en-US" dirty="0" err="1" smtClean="0"/>
              <a:t>Avishek</a:t>
            </a:r>
            <a:r>
              <a:rPr lang="en-US" dirty="0" smtClean="0"/>
              <a:t> </a:t>
            </a:r>
            <a:r>
              <a:rPr lang="en-US" dirty="0" err="1" smtClean="0"/>
              <a:t>Adhikari</a:t>
            </a:r>
            <a:r>
              <a:rPr lang="en-US" dirty="0" smtClean="0"/>
              <a:t>, Kimberly R. Thompson, Aaron S. </a:t>
            </a:r>
            <a:r>
              <a:rPr lang="en-US" dirty="0" err="1" smtClean="0"/>
              <a:t>Andalman</a:t>
            </a:r>
            <a:r>
              <a:rPr lang="en-US" dirty="0" smtClean="0"/>
              <a:t>, Lisa A. </a:t>
            </a:r>
            <a:r>
              <a:rPr lang="en-US" dirty="0" err="1" smtClean="0"/>
              <a:t>Gunaydin</a:t>
            </a:r>
            <a:r>
              <a:rPr lang="en-US" dirty="0" smtClean="0"/>
              <a:t>, Ilana B. Witten, and Karl </a:t>
            </a:r>
            <a:r>
              <a:rPr lang="en-US" dirty="0" err="1" smtClean="0"/>
              <a:t>Deisseroth</a:t>
            </a:r>
            <a:endParaRPr lang="en-US" dirty="0"/>
          </a:p>
        </p:txBody>
      </p:sp>
    </p:spTree>
    <p:extLst>
      <p:ext uri="{BB962C8B-B14F-4D97-AF65-F5344CB8AC3E}">
        <p14:creationId xmlns:p14="http://schemas.microsoft.com/office/powerpoint/2010/main" val="19172486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Depression-like phenotypes have been linked to specific dopamine neurons</a:t>
            </a:r>
          </a:p>
          <a:p>
            <a:r>
              <a:rPr lang="en-US" dirty="0" smtClean="0"/>
              <a:t>Investigated whether bidirectional control (inhibition or excitation) of specific forebrain dopamine neurons can modulate depression symptoms</a:t>
            </a:r>
            <a:endParaRPr lang="en-US" dirty="0"/>
          </a:p>
        </p:txBody>
      </p:sp>
      <p:sp>
        <p:nvSpPr>
          <p:cNvPr id="3" name="Title 2"/>
          <p:cNvSpPr>
            <a:spLocks noGrp="1"/>
          </p:cNvSpPr>
          <p:nvPr>
            <p:ph type="title"/>
          </p:nvPr>
        </p:nvSpPr>
        <p:spPr/>
        <p:txBody>
          <a:bodyPr/>
          <a:lstStyle/>
          <a:p>
            <a:r>
              <a:rPr lang="en-US" dirty="0" smtClean="0"/>
              <a:t>Background</a:t>
            </a:r>
            <a:endParaRPr lang="en-US" dirty="0"/>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5364" y="3848100"/>
            <a:ext cx="4028636"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064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is evidence linking the mesolimbic dopamine system with reward related behavior</a:t>
            </a:r>
          </a:p>
          <a:p>
            <a:pPr lvl="1"/>
            <a:r>
              <a:rPr lang="en-US" dirty="0" smtClean="0"/>
              <a:t>Midbrain dopamine neurons could have causal role</a:t>
            </a:r>
          </a:p>
        </p:txBody>
      </p:sp>
      <p:sp>
        <p:nvSpPr>
          <p:cNvPr id="3" name="Title 2"/>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2625918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Mice and rats were the subjects of this experiment</a:t>
            </a:r>
          </a:p>
          <a:p>
            <a:r>
              <a:rPr lang="en-US" dirty="0" smtClean="0"/>
              <a:t>Virus preparation</a:t>
            </a:r>
          </a:p>
          <a:p>
            <a:pPr lvl="1"/>
            <a:r>
              <a:rPr lang="en-US" dirty="0" smtClean="0"/>
              <a:t>ChR2eYFP (mice)</a:t>
            </a:r>
          </a:p>
          <a:p>
            <a:pPr lvl="1"/>
            <a:r>
              <a:rPr lang="en-US" dirty="0" smtClean="0"/>
              <a:t>ChR2(H134R)-</a:t>
            </a:r>
            <a:r>
              <a:rPr lang="en-US" dirty="0" err="1" smtClean="0"/>
              <a:t>eYFP</a:t>
            </a:r>
            <a:r>
              <a:rPr lang="en-US" dirty="0" smtClean="0"/>
              <a:t> (rats only)</a:t>
            </a:r>
          </a:p>
          <a:p>
            <a:pPr lvl="1"/>
            <a:r>
              <a:rPr lang="en-US" dirty="0" smtClean="0"/>
              <a:t>eNpHR3.0-eYFP (mice)</a:t>
            </a:r>
          </a:p>
          <a:p>
            <a:pPr lvl="1"/>
            <a:r>
              <a:rPr lang="en-US" dirty="0" err="1" smtClean="0"/>
              <a:t>eYFP</a:t>
            </a:r>
            <a:r>
              <a:rPr lang="en-US" dirty="0" smtClean="0"/>
              <a:t> alone (all)</a:t>
            </a:r>
          </a:p>
          <a:p>
            <a:r>
              <a:rPr lang="en-US" dirty="0" smtClean="0"/>
              <a:t>Virus inserted between incompatible </a:t>
            </a:r>
            <a:r>
              <a:rPr lang="en-US" dirty="0" err="1" smtClean="0"/>
              <a:t>loxP</a:t>
            </a:r>
            <a:r>
              <a:rPr lang="en-US" dirty="0" smtClean="0"/>
              <a:t> and lox2722 sites</a:t>
            </a:r>
          </a:p>
          <a:p>
            <a:endParaRPr lang="en-US" dirty="0"/>
          </a:p>
        </p:txBody>
      </p:sp>
      <p:sp>
        <p:nvSpPr>
          <p:cNvPr id="3" name="Title 2"/>
          <p:cNvSpPr>
            <a:spLocks noGrp="1"/>
          </p:cNvSpPr>
          <p:nvPr>
            <p:ph type="title"/>
          </p:nvPr>
        </p:nvSpPr>
        <p:spPr/>
        <p:txBody>
          <a:bodyPr/>
          <a:lstStyle/>
          <a:p>
            <a:r>
              <a:rPr lang="en-US" dirty="0" smtClean="0"/>
              <a:t>Methods</a:t>
            </a:r>
            <a:endParaRPr lang="en-US"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937125"/>
            <a:ext cx="40782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01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Forced Swim Test</a:t>
            </a:r>
          </a:p>
          <a:p>
            <a:r>
              <a:rPr lang="en-US" dirty="0" smtClean="0"/>
              <a:t>Sucrose Preference Test</a:t>
            </a:r>
          </a:p>
          <a:p>
            <a:r>
              <a:rPr lang="en-US" dirty="0" smtClean="0"/>
              <a:t>Tail Suspension Test</a:t>
            </a:r>
          </a:p>
          <a:p>
            <a:r>
              <a:rPr lang="en-US" dirty="0" smtClean="0"/>
              <a:t>Elevated Plus Maze</a:t>
            </a:r>
          </a:p>
          <a:p>
            <a:r>
              <a:rPr lang="en-US" dirty="0" smtClean="0"/>
              <a:t>Open Field Test</a:t>
            </a:r>
          </a:p>
          <a:p>
            <a:endParaRPr lang="en-US" dirty="0" smtClean="0"/>
          </a:p>
        </p:txBody>
      </p:sp>
      <p:sp>
        <p:nvSpPr>
          <p:cNvPr id="3" name="Title 2"/>
          <p:cNvSpPr>
            <a:spLocks noGrp="1"/>
          </p:cNvSpPr>
          <p:nvPr>
            <p:ph type="title"/>
          </p:nvPr>
        </p:nvSpPr>
        <p:spPr/>
        <p:txBody>
          <a:bodyPr/>
          <a:lstStyle/>
          <a:p>
            <a:r>
              <a:rPr lang="en-US" dirty="0" smtClean="0"/>
              <a:t>Tests of Depressive Behavior</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31831"/>
            <a:ext cx="4800600" cy="4226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297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Methods</a:t>
            </a:r>
            <a:endParaRPr lang="en-US" dirty="0"/>
          </a:p>
        </p:txBody>
      </p:sp>
      <p:sp>
        <p:nvSpPr>
          <p:cNvPr id="4" name="Content Placeholder 3"/>
          <p:cNvSpPr>
            <a:spLocks noGrp="1"/>
          </p:cNvSpPr>
          <p:nvPr>
            <p:ph idx="1"/>
          </p:nvPr>
        </p:nvSpPr>
        <p:spPr/>
        <p:txBody>
          <a:bodyPr/>
          <a:lstStyle/>
          <a:p>
            <a:r>
              <a:rPr lang="en-US" dirty="0" smtClean="0"/>
              <a:t>Animals were implanted with an implantable fiber optic light guide (IFL)</a:t>
            </a:r>
          </a:p>
          <a:p>
            <a:pPr lvl="1"/>
            <a:r>
              <a:rPr lang="en-US" dirty="0" smtClean="0"/>
              <a:t>A bilateral cannula was also implanted .5 mm above </a:t>
            </a:r>
            <a:r>
              <a:rPr lang="en-US" dirty="0" err="1" smtClean="0"/>
              <a:t>NAc</a:t>
            </a:r>
            <a:endParaRPr lang="en-US" dirty="0" smtClean="0"/>
          </a:p>
          <a:p>
            <a:pPr lvl="3"/>
            <a:r>
              <a:rPr lang="en-US" dirty="0" smtClean="0"/>
              <a:t>Glutamate and dopamine receptor antagonists were infused through bilateral cannula</a:t>
            </a:r>
          </a:p>
          <a:p>
            <a:r>
              <a:rPr lang="en-US" dirty="0" smtClean="0"/>
              <a:t>An enhanced </a:t>
            </a:r>
            <a:r>
              <a:rPr lang="en-US" dirty="0" err="1" smtClean="0"/>
              <a:t>halorhodopsin</a:t>
            </a:r>
            <a:r>
              <a:rPr lang="en-US" dirty="0" smtClean="0"/>
              <a:t> that hyperpolarized neurons upon illumination was used</a:t>
            </a:r>
          </a:p>
          <a:p>
            <a:pPr lvl="1"/>
            <a:r>
              <a:rPr lang="en-US" dirty="0" smtClean="0"/>
              <a:t>In VTA dopamine neurons</a:t>
            </a:r>
          </a:p>
        </p:txBody>
      </p:sp>
    </p:spTree>
    <p:extLst>
      <p:ext uri="{BB962C8B-B14F-4D97-AF65-F5344CB8AC3E}">
        <p14:creationId xmlns:p14="http://schemas.microsoft.com/office/powerpoint/2010/main" val="33638237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Depressive behavior tests were used</a:t>
            </a:r>
          </a:p>
          <a:p>
            <a:pPr lvl="1"/>
            <a:r>
              <a:rPr lang="en-US" dirty="0" smtClean="0"/>
              <a:t>Forced Swim Test</a:t>
            </a:r>
          </a:p>
          <a:p>
            <a:pPr lvl="1"/>
            <a:r>
              <a:rPr lang="en-US" dirty="0" smtClean="0"/>
              <a:t>Tail-Suspension Test</a:t>
            </a:r>
          </a:p>
          <a:p>
            <a:pPr lvl="1"/>
            <a:r>
              <a:rPr lang="en-US" dirty="0" smtClean="0"/>
              <a:t>Sucrose Preference Test</a:t>
            </a:r>
          </a:p>
          <a:p>
            <a:pPr lvl="1"/>
            <a:r>
              <a:rPr lang="en-US" dirty="0" smtClean="0"/>
              <a:t>Time-Intensive Chronic Mild Stress (CMS) paradigm</a:t>
            </a:r>
          </a:p>
          <a:p>
            <a:r>
              <a:rPr lang="en-US" dirty="0" smtClean="0"/>
              <a:t>VTA dopamine neurons were phasically activated</a:t>
            </a:r>
          </a:p>
          <a:p>
            <a:pPr lvl="1"/>
            <a:r>
              <a:rPr lang="en-US" dirty="0" smtClean="0"/>
              <a:t>Via channelrhodopsin-2 (ChR2)</a:t>
            </a:r>
          </a:p>
          <a:p>
            <a:pPr lvl="2"/>
            <a:r>
              <a:rPr lang="en-US" dirty="0" smtClean="0"/>
              <a:t>Induced excitation with light</a:t>
            </a:r>
            <a:endParaRPr lang="en-US" dirty="0"/>
          </a:p>
        </p:txBody>
      </p:sp>
      <p:sp>
        <p:nvSpPr>
          <p:cNvPr id="3" name="Title 2"/>
          <p:cNvSpPr>
            <a:spLocks noGrp="1"/>
          </p:cNvSpPr>
          <p:nvPr>
            <p:ph type="title"/>
          </p:nvPr>
        </p:nvSpPr>
        <p:spPr/>
        <p:txBody>
          <a:bodyPr/>
          <a:lstStyle/>
          <a:p>
            <a:r>
              <a:rPr lang="en-US" dirty="0" smtClean="0"/>
              <a:t>Methods</a:t>
            </a:r>
            <a:endParaRPr lang="en-US" dirty="0"/>
          </a:p>
        </p:txBody>
      </p:sp>
    </p:spTree>
    <p:extLst>
      <p:ext uri="{BB962C8B-B14F-4D97-AF65-F5344CB8AC3E}">
        <p14:creationId xmlns:p14="http://schemas.microsoft.com/office/powerpoint/2010/main" val="1997191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Four groups of mice were used</a:t>
            </a:r>
          </a:p>
          <a:p>
            <a:pPr lvl="1"/>
            <a:r>
              <a:rPr lang="en-US" dirty="0" err="1" smtClean="0"/>
              <a:t>eYFP</a:t>
            </a:r>
            <a:r>
              <a:rPr lang="en-US" dirty="0" smtClean="0"/>
              <a:t>-transduced and exposed to CMS</a:t>
            </a:r>
          </a:p>
          <a:p>
            <a:pPr lvl="1"/>
            <a:r>
              <a:rPr lang="en-US" dirty="0" smtClean="0"/>
              <a:t>ChR2-transduced and exposed to low stress</a:t>
            </a:r>
          </a:p>
          <a:p>
            <a:pPr lvl="1"/>
            <a:r>
              <a:rPr lang="en-US" dirty="0" smtClean="0"/>
              <a:t>ChR2-transduced and exposed to CMS</a:t>
            </a:r>
          </a:p>
          <a:p>
            <a:pPr lvl="1"/>
            <a:r>
              <a:rPr lang="en-US" dirty="0" err="1" smtClean="0"/>
              <a:t>eYFP</a:t>
            </a:r>
            <a:r>
              <a:rPr lang="en-US" dirty="0" smtClean="0"/>
              <a:t>-transduced and not exposed to CMS</a:t>
            </a:r>
          </a:p>
          <a:p>
            <a:r>
              <a:rPr lang="en-US" dirty="0" err="1" smtClean="0"/>
              <a:t>TH:Cre</a:t>
            </a:r>
            <a:r>
              <a:rPr lang="en-US" dirty="0" smtClean="0"/>
              <a:t> rats were used to measure expressed escape behaviors while wearing an electrophysiological recording headstage</a:t>
            </a:r>
          </a:p>
          <a:p>
            <a:pPr lvl="1"/>
            <a:r>
              <a:rPr lang="en-US" dirty="0" smtClean="0"/>
              <a:t>Recorded </a:t>
            </a:r>
            <a:r>
              <a:rPr lang="en-US" dirty="0" err="1" smtClean="0"/>
              <a:t>NAc</a:t>
            </a:r>
            <a:r>
              <a:rPr lang="en-US" dirty="0" smtClean="0"/>
              <a:t> activity</a:t>
            </a:r>
            <a:endParaRPr lang="en-US" dirty="0"/>
          </a:p>
        </p:txBody>
      </p:sp>
      <p:sp>
        <p:nvSpPr>
          <p:cNvPr id="3" name="Title 2"/>
          <p:cNvSpPr>
            <a:spLocks noGrp="1"/>
          </p:cNvSpPr>
          <p:nvPr>
            <p:ph type="title"/>
          </p:nvPr>
        </p:nvSpPr>
        <p:spPr/>
        <p:txBody>
          <a:bodyPr/>
          <a:lstStyle/>
          <a:p>
            <a:r>
              <a:rPr lang="en-US" dirty="0" smtClean="0"/>
              <a:t>Methods</a:t>
            </a:r>
            <a:endParaRPr lang="en-US" dirty="0"/>
          </a:p>
        </p:txBody>
      </p:sp>
      <p:pic>
        <p:nvPicPr>
          <p:cNvPr id="378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5459"/>
          <a:stretch/>
        </p:blipFill>
        <p:spPr bwMode="auto">
          <a:xfrm>
            <a:off x="3048000" y="5257800"/>
            <a:ext cx="5316537" cy="96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3578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30722"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5476" r="32184"/>
          <a:stretch/>
        </p:blipFill>
        <p:spPr bwMode="auto">
          <a:xfrm>
            <a:off x="3048000" y="762000"/>
            <a:ext cx="3727938" cy="5530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708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3686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119"/>
          <a:stretch/>
        </p:blipFill>
        <p:spPr bwMode="auto">
          <a:xfrm>
            <a:off x="3048000" y="1295400"/>
            <a:ext cx="4053413" cy="516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0086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3174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0661" r="48504" b="1"/>
          <a:stretch/>
        </p:blipFill>
        <p:spPr bwMode="auto">
          <a:xfrm>
            <a:off x="2743200" y="1295400"/>
            <a:ext cx="3727938"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9721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3891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1011"/>
          <a:stretch/>
        </p:blipFill>
        <p:spPr bwMode="auto">
          <a:xfrm>
            <a:off x="3886200" y="381000"/>
            <a:ext cx="3524610" cy="623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371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pic>
        <p:nvPicPr>
          <p:cNvPr id="3277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9299" t="26736" r="-255" b="50886"/>
          <a:stretch/>
        </p:blipFill>
        <p:spPr bwMode="auto">
          <a:xfrm>
            <a:off x="0" y="1752600"/>
            <a:ext cx="537210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0123" r="50000" b="38746"/>
          <a:stretch/>
        </p:blipFill>
        <p:spPr bwMode="auto">
          <a:xfrm>
            <a:off x="5550783" y="1600200"/>
            <a:ext cx="359321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0067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Animals subjected to CMS had reduced escape behavior during Tail-Suspension Test</a:t>
            </a:r>
          </a:p>
          <a:p>
            <a:pPr lvl="1"/>
            <a:r>
              <a:rPr lang="en-US" dirty="0" smtClean="0"/>
              <a:t>The ChR2-CMS group showed a robust increase in escape behavior upon illumination</a:t>
            </a:r>
          </a:p>
          <a:p>
            <a:pPr lvl="2"/>
            <a:r>
              <a:rPr lang="en-US" dirty="0" smtClean="0"/>
              <a:t>Phasic illumination of VTA dopamine neurons in ChR2-CMS mice reversed CMS-induced depressive behavior</a:t>
            </a:r>
            <a:endParaRPr lang="en-US" dirty="0"/>
          </a:p>
        </p:txBody>
      </p:sp>
      <p:sp>
        <p:nvSpPr>
          <p:cNvPr id="3" name="Title 2"/>
          <p:cNvSpPr>
            <a:spLocks noGrp="1"/>
          </p:cNvSpPr>
          <p:nvPr>
            <p:ph type="title"/>
          </p:nvPr>
        </p:nvSpPr>
        <p:spPr/>
        <p:txBody>
          <a:bodyPr/>
          <a:lstStyle/>
          <a:p>
            <a:r>
              <a:rPr lang="en-US" dirty="0" smtClean="0"/>
              <a:t>Results</a:t>
            </a:r>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86200"/>
            <a:ext cx="34385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61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Animals subjected to Sucrose Preference Test exhibited CMS-induced decrease in sucrose preference</a:t>
            </a:r>
          </a:p>
          <a:p>
            <a:pPr lvl="1"/>
            <a:r>
              <a:rPr lang="en-US" dirty="0" err="1" smtClean="0"/>
              <a:t>eYFP</a:t>
            </a:r>
            <a:r>
              <a:rPr lang="en-US" dirty="0" smtClean="0"/>
              <a:t> and ChR2-CMS mice specifically</a:t>
            </a:r>
          </a:p>
          <a:p>
            <a:pPr lvl="1"/>
            <a:r>
              <a:rPr lang="en-US" dirty="0" smtClean="0"/>
              <a:t>Phasic activation of VTA dopamine neurons acutely reversed CMS-induced </a:t>
            </a:r>
            <a:r>
              <a:rPr lang="en-US" dirty="0" err="1" smtClean="0"/>
              <a:t>anhedonic</a:t>
            </a:r>
            <a:r>
              <a:rPr lang="en-US" dirty="0" smtClean="0"/>
              <a:t> behavior in ChR2-CMS mice </a:t>
            </a:r>
          </a:p>
          <a:p>
            <a:r>
              <a:rPr lang="en-US" dirty="0" smtClean="0"/>
              <a:t>Dopamine receptor blockage in the </a:t>
            </a:r>
            <a:r>
              <a:rPr lang="en-US" dirty="0" err="1" smtClean="0"/>
              <a:t>NAc</a:t>
            </a:r>
            <a:endParaRPr lang="en-US" dirty="0" smtClean="0"/>
          </a:p>
          <a:p>
            <a:pPr lvl="1"/>
            <a:r>
              <a:rPr lang="en-US" dirty="0" smtClean="0"/>
              <a:t>Reduced struggling in FST and TST</a:t>
            </a:r>
          </a:p>
          <a:p>
            <a:pPr lvl="2"/>
            <a:r>
              <a:rPr lang="en-US" dirty="0" smtClean="0"/>
              <a:t>Indicative of despair</a:t>
            </a:r>
            <a:endParaRPr lang="en-US" dirty="0"/>
          </a:p>
        </p:txBody>
      </p:sp>
      <p:sp>
        <p:nvSpPr>
          <p:cNvPr id="3" name="Title 2"/>
          <p:cNvSpPr>
            <a:spLocks noGrp="1"/>
          </p:cNvSpPr>
          <p:nvPr>
            <p:ph type="title"/>
          </p:nvPr>
        </p:nvSpPr>
        <p:spPr/>
        <p:txBody>
          <a:bodyPr/>
          <a:lstStyle/>
          <a:p>
            <a:r>
              <a:rPr lang="en-US" dirty="0" smtClean="0"/>
              <a:t>Results</a:t>
            </a:r>
            <a:endParaRPr lang="en-US" dirty="0"/>
          </a:p>
        </p:txBody>
      </p:sp>
    </p:spTree>
    <p:extLst>
      <p:ext uri="{BB962C8B-B14F-4D97-AF65-F5344CB8AC3E}">
        <p14:creationId xmlns:p14="http://schemas.microsoft.com/office/powerpoint/2010/main" val="2945960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Theories on the mechanism</a:t>
            </a:r>
          </a:p>
          <a:p>
            <a:pPr lvl="1"/>
            <a:r>
              <a:rPr lang="en-US" dirty="0" smtClean="0"/>
              <a:t>Monoamine (5-HT) Deficiency</a:t>
            </a:r>
          </a:p>
          <a:p>
            <a:pPr lvl="1"/>
            <a:r>
              <a:rPr lang="en-US" dirty="0" smtClean="0"/>
              <a:t>Neurotropic (BDNF) Links</a:t>
            </a:r>
          </a:p>
          <a:p>
            <a:pPr lvl="1"/>
            <a:r>
              <a:rPr lang="en-US" dirty="0" err="1" smtClean="0"/>
              <a:t>Neuroinflammation</a:t>
            </a:r>
            <a:endParaRPr lang="en-US" dirty="0" smtClean="0"/>
          </a:p>
          <a:p>
            <a:pPr lvl="1"/>
            <a:r>
              <a:rPr lang="en-US" dirty="0" smtClean="0"/>
              <a:t>Chronic Social Stress</a:t>
            </a:r>
          </a:p>
          <a:p>
            <a:pPr lvl="1"/>
            <a:r>
              <a:rPr lang="en-US" dirty="0" smtClean="0"/>
              <a:t>Other neurological influences</a:t>
            </a:r>
          </a:p>
          <a:p>
            <a:pPr lvl="2"/>
            <a:r>
              <a:rPr lang="en-US" dirty="0" smtClean="0"/>
              <a:t>Cholinergic and Dopaminergic mechanisms</a:t>
            </a:r>
            <a:endParaRPr lang="en-US" dirty="0"/>
          </a:p>
        </p:txBody>
      </p:sp>
      <p:sp>
        <p:nvSpPr>
          <p:cNvPr id="3" name="Title 2"/>
          <p:cNvSpPr>
            <a:spLocks noGrp="1"/>
          </p:cNvSpPr>
          <p:nvPr>
            <p:ph type="title"/>
          </p:nvPr>
        </p:nvSpPr>
        <p:spPr/>
        <p:txBody>
          <a:bodyPr/>
          <a:lstStyle/>
          <a:p>
            <a:r>
              <a:rPr lang="en-US" dirty="0" smtClean="0"/>
              <a:t>What causes depression?</a:t>
            </a:r>
            <a:endParaRPr lang="en-US" dirty="0"/>
          </a:p>
        </p:txBody>
      </p:sp>
    </p:spTree>
    <p:extLst>
      <p:ext uri="{BB962C8B-B14F-4D97-AF65-F5344CB8AC3E}">
        <p14:creationId xmlns:p14="http://schemas.microsoft.com/office/powerpoint/2010/main" val="34166703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ChR2-CMS Rats with electrophysiological headstage subjected to FST showed a decrease in escape behavior</a:t>
            </a:r>
          </a:p>
          <a:p>
            <a:pPr lvl="1"/>
            <a:r>
              <a:rPr lang="en-US" dirty="0" smtClean="0"/>
              <a:t>Illumination of VTA dopamine neurons led to an increase in escape behavior in ChR2-CMS</a:t>
            </a:r>
            <a:r>
              <a:rPr lang="en-US" dirty="0"/>
              <a:t> </a:t>
            </a:r>
            <a:r>
              <a:rPr lang="en-US" dirty="0" smtClean="0"/>
              <a:t>rats</a:t>
            </a:r>
          </a:p>
          <a:p>
            <a:pPr lvl="2"/>
            <a:r>
              <a:rPr lang="en-US" dirty="0" smtClean="0"/>
              <a:t>Robust increase in kick frequency recorded</a:t>
            </a:r>
          </a:p>
          <a:p>
            <a:pPr lvl="2"/>
            <a:endParaRPr lang="en-US" dirty="0" smtClean="0"/>
          </a:p>
        </p:txBody>
      </p:sp>
      <p:sp>
        <p:nvSpPr>
          <p:cNvPr id="3" name="Title 2"/>
          <p:cNvSpPr>
            <a:spLocks noGrp="1"/>
          </p:cNvSpPr>
          <p:nvPr>
            <p:ph type="title"/>
          </p:nvPr>
        </p:nvSpPr>
        <p:spPr/>
        <p:txBody>
          <a:bodyPr/>
          <a:lstStyle/>
          <a:p>
            <a:r>
              <a:rPr lang="en-US" dirty="0" smtClean="0"/>
              <a:t>Results</a:t>
            </a:r>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710" y="3962401"/>
            <a:ext cx="336229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0101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VTA dopamine neurons can rapidly induce or ameliorate depressive behaviors</a:t>
            </a:r>
          </a:p>
          <a:p>
            <a:pPr lvl="1"/>
            <a:r>
              <a:rPr lang="en-US" dirty="0" smtClean="0"/>
              <a:t>VTA has many downstream projection regions throughout the brain</a:t>
            </a:r>
          </a:p>
          <a:p>
            <a:pPr lvl="2"/>
            <a:r>
              <a:rPr lang="en-US" dirty="0" smtClean="0"/>
              <a:t>Which regions are implicated remain unclear</a:t>
            </a:r>
          </a:p>
          <a:p>
            <a:r>
              <a:rPr lang="en-US" dirty="0" err="1" smtClean="0"/>
              <a:t>NAc</a:t>
            </a:r>
            <a:r>
              <a:rPr lang="en-US" dirty="0" smtClean="0"/>
              <a:t> seems a reasonable choice</a:t>
            </a:r>
          </a:p>
          <a:p>
            <a:pPr lvl="1"/>
            <a:r>
              <a:rPr lang="en-US" dirty="0" err="1" smtClean="0"/>
              <a:t>NAc</a:t>
            </a:r>
            <a:r>
              <a:rPr lang="en-US" dirty="0" smtClean="0"/>
              <a:t> receives dopaminergic innervation involved in the reward system</a:t>
            </a:r>
          </a:p>
          <a:p>
            <a:pPr lvl="1"/>
            <a:r>
              <a:rPr lang="en-US" dirty="0" smtClean="0"/>
              <a:t>Dopaminergic innervation of </a:t>
            </a:r>
            <a:r>
              <a:rPr lang="en-US" dirty="0" err="1" smtClean="0"/>
              <a:t>NAc</a:t>
            </a:r>
            <a:r>
              <a:rPr lang="en-US" dirty="0" smtClean="0"/>
              <a:t> from VTA is important for maintaining motivated escape behavior</a:t>
            </a:r>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9105796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Selective inhibition of VTA dopamine neurons acutely produces measurable depressive behavior as well as anhedonia</a:t>
            </a:r>
          </a:p>
          <a:p>
            <a:r>
              <a:rPr lang="en-US" dirty="0" smtClean="0"/>
              <a:t>Phasic activation of VTA dopamine neurons acutely reverses CMS-induced depressive phenotype</a:t>
            </a:r>
          </a:p>
          <a:p>
            <a:pPr lvl="1"/>
            <a:r>
              <a:rPr lang="en-US" dirty="0" smtClean="0"/>
              <a:t>Suggests that some behaviors may be modulated by dopaminergic tone </a:t>
            </a:r>
          </a:p>
          <a:p>
            <a:pPr lvl="1"/>
            <a:r>
              <a:rPr lang="en-US" dirty="0" smtClean="0"/>
              <a:t>As more </a:t>
            </a:r>
            <a:r>
              <a:rPr lang="en-US" dirty="0" err="1" smtClean="0"/>
              <a:t>NAc</a:t>
            </a:r>
            <a:r>
              <a:rPr lang="en-US" dirty="0" smtClean="0"/>
              <a:t> neurons showed phasic responses to VTA dopamine activation, the greater the escape response</a:t>
            </a:r>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4583164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VTA dopamine firing accompanies anticipation</a:t>
            </a:r>
          </a:p>
          <a:p>
            <a:pPr lvl="1"/>
            <a:r>
              <a:rPr lang="en-US" dirty="0" smtClean="0"/>
              <a:t>Reward seeking behavior</a:t>
            </a:r>
            <a:endParaRPr lang="en-US" dirty="0"/>
          </a:p>
        </p:txBody>
      </p:sp>
      <p:sp>
        <p:nvSpPr>
          <p:cNvPr id="3" name="Title 2"/>
          <p:cNvSpPr>
            <a:spLocks noGrp="1"/>
          </p:cNvSpPr>
          <p:nvPr>
            <p:ph type="title"/>
          </p:nvPr>
        </p:nvSpPr>
        <p:spPr/>
        <p:txBody>
          <a:bodyPr/>
          <a:lstStyle/>
          <a:p>
            <a:r>
              <a:rPr lang="en-US" dirty="0" smtClean="0"/>
              <a:t>Discussion</a:t>
            </a:r>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276" y="2971800"/>
            <a:ext cx="4477753"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0477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Chronic mild stress can sufficiently induce depressive-like phenotypes</a:t>
            </a:r>
          </a:p>
          <a:p>
            <a:r>
              <a:rPr lang="en-US" dirty="0" smtClean="0"/>
              <a:t>Bidirectional (inhibition or excitation) of specific midbrain dopamine neurons modulates (induces or relieves) CMS induced depressive phenotype</a:t>
            </a:r>
          </a:p>
          <a:p>
            <a:r>
              <a:rPr lang="en-US" dirty="0" smtClean="0"/>
              <a:t>Processes implicating depressive symptomology may alter neural encoding of action in mesolimbic dopamine system</a:t>
            </a:r>
          </a:p>
          <a:p>
            <a:pPr lvl="1"/>
            <a:r>
              <a:rPr lang="en-US" dirty="0" smtClean="0"/>
              <a:t>At VTA and downstream at </a:t>
            </a:r>
            <a:r>
              <a:rPr lang="en-US" dirty="0" err="1" smtClean="0"/>
              <a:t>NAc</a:t>
            </a:r>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12117253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Bringing it all together</a:t>
            </a:r>
            <a:endParaRPr lang="en-US" dirty="0"/>
          </a:p>
        </p:txBody>
      </p:sp>
      <p:pic>
        <p:nvPicPr>
          <p:cNvPr id="430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208452"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6345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Rats fed REF diet showed increased impulsivity and decreased sustained attention</a:t>
            </a:r>
          </a:p>
          <a:p>
            <a:r>
              <a:rPr lang="en-US" dirty="0" smtClean="0"/>
              <a:t>Cognitive </a:t>
            </a:r>
            <a:r>
              <a:rPr lang="en-US" dirty="0"/>
              <a:t>control in sustained attention tasks </a:t>
            </a:r>
            <a:r>
              <a:rPr lang="en-US" dirty="0" smtClean="0"/>
              <a:t>involves mesolimbic </a:t>
            </a:r>
            <a:r>
              <a:rPr lang="en-US" dirty="0"/>
              <a:t>dopamine projections to the PFC</a:t>
            </a:r>
          </a:p>
          <a:p>
            <a:pPr lvl="1"/>
            <a:r>
              <a:rPr lang="en-US" dirty="0" err="1"/>
              <a:t>ACh</a:t>
            </a:r>
            <a:r>
              <a:rPr lang="en-US" dirty="0"/>
              <a:t> spiking in frontal cortex</a:t>
            </a:r>
            <a:r>
              <a:rPr lang="en-US" dirty="0">
                <a:sym typeface="Wingdings" panose="05000000000000000000" pitchFamily="2" charset="2"/>
              </a:rPr>
              <a:t> maintain sensory input and planned </a:t>
            </a:r>
            <a:r>
              <a:rPr lang="en-US" dirty="0" smtClean="0">
                <a:sym typeface="Wingdings" panose="05000000000000000000" pitchFamily="2" charset="2"/>
              </a:rPr>
              <a:t>response</a:t>
            </a:r>
          </a:p>
          <a:p>
            <a:r>
              <a:rPr lang="en-US" dirty="0" smtClean="0">
                <a:sym typeface="Wingdings" panose="05000000000000000000" pitchFamily="2" charset="2"/>
              </a:rPr>
              <a:t>Altered </a:t>
            </a:r>
            <a:r>
              <a:rPr lang="en-US" dirty="0" err="1" smtClean="0">
                <a:sym typeface="Wingdings" panose="05000000000000000000" pitchFamily="2" charset="2"/>
              </a:rPr>
              <a:t>ACh</a:t>
            </a:r>
            <a:r>
              <a:rPr lang="en-US" dirty="0" smtClean="0">
                <a:sym typeface="Wingdings" panose="05000000000000000000" pitchFamily="2" charset="2"/>
              </a:rPr>
              <a:t> in VTA can have impact on VTA dopaminergic tone</a:t>
            </a:r>
          </a:p>
          <a:p>
            <a:endParaRPr lang="en-US" dirty="0">
              <a:sym typeface="Wingdings" panose="05000000000000000000" pitchFamily="2" charset="2"/>
            </a:endParaRPr>
          </a:p>
        </p:txBody>
      </p:sp>
      <p:sp>
        <p:nvSpPr>
          <p:cNvPr id="3" name="Title 2"/>
          <p:cNvSpPr>
            <a:spLocks noGrp="1"/>
          </p:cNvSpPr>
          <p:nvPr>
            <p:ph type="title"/>
          </p:nvPr>
        </p:nvSpPr>
        <p:spPr/>
        <p:txBody>
          <a:bodyPr/>
          <a:lstStyle/>
          <a:p>
            <a:r>
              <a:rPr lang="en-US" dirty="0" smtClean="0"/>
              <a:t>Bringing it all together</a:t>
            </a:r>
            <a:endParaRPr lang="en-US" dirty="0"/>
          </a:p>
        </p:txBody>
      </p:sp>
    </p:spTree>
    <p:extLst>
      <p:ext uri="{BB962C8B-B14F-4D97-AF65-F5344CB8AC3E}">
        <p14:creationId xmlns:p14="http://schemas.microsoft.com/office/powerpoint/2010/main" val="23278543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VTA </a:t>
            </a:r>
            <a:r>
              <a:rPr lang="en-US" dirty="0" err="1"/>
              <a:t>mAChR</a:t>
            </a:r>
            <a:r>
              <a:rPr lang="en-US" dirty="0"/>
              <a:t> blockade decreases mesolimbic dopamine burst firing patterns</a:t>
            </a:r>
          </a:p>
          <a:p>
            <a:pPr lvl="1"/>
            <a:r>
              <a:rPr lang="en-US" dirty="0" smtClean="0"/>
              <a:t>Anti-depressive effects</a:t>
            </a:r>
          </a:p>
          <a:p>
            <a:r>
              <a:rPr lang="en-US" dirty="0" smtClean="0"/>
              <a:t>VTA dopaminergic tone- alteration of phasic tone may be implicated in MDD and GAD</a:t>
            </a:r>
            <a:endParaRPr lang="en-US" dirty="0"/>
          </a:p>
        </p:txBody>
      </p:sp>
      <p:sp>
        <p:nvSpPr>
          <p:cNvPr id="3" name="Title 2"/>
          <p:cNvSpPr>
            <a:spLocks noGrp="1"/>
          </p:cNvSpPr>
          <p:nvPr>
            <p:ph type="title"/>
          </p:nvPr>
        </p:nvSpPr>
        <p:spPr/>
        <p:txBody>
          <a:bodyPr/>
          <a:lstStyle/>
          <a:p>
            <a:r>
              <a:rPr lang="en-US" dirty="0" smtClean="0"/>
              <a:t>Bringing it all together</a:t>
            </a:r>
            <a:endParaRPr lang="en-US" dirty="0"/>
          </a:p>
        </p:txBody>
      </p:sp>
    </p:spTree>
    <p:extLst>
      <p:ext uri="{BB962C8B-B14F-4D97-AF65-F5344CB8AC3E}">
        <p14:creationId xmlns:p14="http://schemas.microsoft.com/office/powerpoint/2010/main" val="13462844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 is there a link between obesity and depression?</a:t>
            </a:r>
            <a:endParaRPr lang="en-US" dirty="0"/>
          </a:p>
        </p:txBody>
      </p:sp>
      <p:pic>
        <p:nvPicPr>
          <p:cNvPr id="450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0" y="1752600"/>
            <a:ext cx="4286250" cy="4664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8703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Any questions/comments?</a:t>
            </a:r>
            <a:endParaRPr lang="en-US" dirty="0"/>
          </a:p>
        </p:txBody>
      </p:sp>
      <p:sp>
        <p:nvSpPr>
          <p:cNvPr id="3" name="Title 2"/>
          <p:cNvSpPr>
            <a:spLocks noGrp="1"/>
          </p:cNvSpPr>
          <p:nvPr>
            <p:ph type="title"/>
          </p:nvPr>
        </p:nvSpPr>
        <p:spPr/>
        <p:txBody>
          <a:bodyPr/>
          <a:lstStyle/>
          <a:p>
            <a:r>
              <a:rPr lang="en-US" dirty="0" smtClean="0"/>
              <a:t>Thanks for listening!</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051538"/>
            <a:ext cx="4314730" cy="379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37250"/>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51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Pre-frontal cortex</a:t>
            </a:r>
          </a:p>
          <a:p>
            <a:pPr lvl="1"/>
            <a:r>
              <a:rPr lang="en-US" dirty="0" smtClean="0"/>
              <a:t>Involved </a:t>
            </a:r>
            <a:r>
              <a:rPr lang="en-US" dirty="0"/>
              <a:t>in emotional processing and </a:t>
            </a:r>
            <a:r>
              <a:rPr lang="en-US" dirty="0" smtClean="0"/>
              <a:t>regulation</a:t>
            </a:r>
          </a:p>
          <a:p>
            <a:pPr lvl="2"/>
            <a:r>
              <a:rPr lang="en-US" dirty="0" smtClean="0"/>
              <a:t>Dysfunction </a:t>
            </a:r>
            <a:r>
              <a:rPr lang="en-US" dirty="0"/>
              <a:t>of this process may be involved in the etiology of </a:t>
            </a:r>
            <a:r>
              <a:rPr lang="en-US" dirty="0" smtClean="0"/>
              <a:t>depression</a:t>
            </a:r>
          </a:p>
          <a:p>
            <a:pPr lvl="1"/>
            <a:r>
              <a:rPr lang="en-US" dirty="0"/>
              <a:t>A</a:t>
            </a:r>
            <a:r>
              <a:rPr lang="en-US" dirty="0" smtClean="0"/>
              <a:t>reas </a:t>
            </a:r>
            <a:r>
              <a:rPr lang="en-US" dirty="0"/>
              <a:t>of the prefrontal cortex are part of a network of regions including dorsal and </a:t>
            </a:r>
            <a:r>
              <a:rPr lang="en-US" dirty="0" err="1"/>
              <a:t>pregenual</a:t>
            </a:r>
            <a:r>
              <a:rPr lang="en-US" dirty="0"/>
              <a:t> cingulate, bilateral middle frontal gyrus, insula and superior temporal gyrus that appear to be hypoactive in depressed </a:t>
            </a:r>
            <a:r>
              <a:rPr lang="en-US" dirty="0" smtClean="0"/>
              <a:t>patients</a:t>
            </a:r>
            <a:endParaRPr lang="en-US" dirty="0"/>
          </a:p>
        </p:txBody>
      </p:sp>
      <p:sp>
        <p:nvSpPr>
          <p:cNvPr id="3" name="Title 2"/>
          <p:cNvSpPr>
            <a:spLocks noGrp="1"/>
          </p:cNvSpPr>
          <p:nvPr>
            <p:ph type="title"/>
          </p:nvPr>
        </p:nvSpPr>
        <p:spPr/>
        <p:txBody>
          <a:bodyPr/>
          <a:lstStyle/>
          <a:p>
            <a:r>
              <a:rPr lang="en-US" dirty="0" smtClean="0"/>
              <a:t>Where should we be looking?</a:t>
            </a:r>
            <a:endParaRPr lang="en-US" dirty="0"/>
          </a:p>
        </p:txBody>
      </p:sp>
    </p:spTree>
    <p:extLst>
      <p:ext uri="{BB962C8B-B14F-4D97-AF65-F5344CB8AC3E}">
        <p14:creationId xmlns:p14="http://schemas.microsoft.com/office/powerpoint/2010/main" val="388806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Raphe Nuclei</a:t>
            </a:r>
          </a:p>
          <a:p>
            <a:pPr lvl="1"/>
            <a:r>
              <a:rPr lang="en-US" dirty="0"/>
              <a:t>The raphe nuclei </a:t>
            </a:r>
            <a:r>
              <a:rPr lang="en-US" dirty="0" smtClean="0"/>
              <a:t>are </a:t>
            </a:r>
            <a:r>
              <a:rPr lang="en-US" dirty="0"/>
              <a:t>a moderate-size cluster of nuclei found in the brain </a:t>
            </a:r>
            <a:r>
              <a:rPr lang="en-US" dirty="0" smtClean="0"/>
              <a:t>stem</a:t>
            </a:r>
          </a:p>
          <a:p>
            <a:pPr lvl="1"/>
            <a:r>
              <a:rPr lang="en-US" dirty="0" smtClean="0"/>
              <a:t>Their </a:t>
            </a:r>
            <a:r>
              <a:rPr lang="en-US" dirty="0"/>
              <a:t>main function is to release serotonin to the rest of the </a:t>
            </a:r>
            <a:r>
              <a:rPr lang="en-US" dirty="0" smtClean="0"/>
              <a:t>brain</a:t>
            </a:r>
          </a:p>
          <a:p>
            <a:pPr lvl="1"/>
            <a:r>
              <a:rPr lang="en-US" dirty="0" smtClean="0"/>
              <a:t>Selective </a:t>
            </a:r>
            <a:r>
              <a:rPr lang="en-US" dirty="0"/>
              <a:t>serotonin reuptake inhibitor (SSRI) antidepressants are believed to act in these nuclei, as well as at their </a:t>
            </a:r>
            <a:r>
              <a:rPr lang="en-US" dirty="0" smtClean="0"/>
              <a:t>targets</a:t>
            </a:r>
            <a:endParaRPr lang="en-US" dirty="0"/>
          </a:p>
        </p:txBody>
      </p:sp>
      <p:sp>
        <p:nvSpPr>
          <p:cNvPr id="3" name="Title 2"/>
          <p:cNvSpPr>
            <a:spLocks noGrp="1"/>
          </p:cNvSpPr>
          <p:nvPr>
            <p:ph type="title"/>
          </p:nvPr>
        </p:nvSpPr>
        <p:spPr/>
        <p:txBody>
          <a:bodyPr/>
          <a:lstStyle/>
          <a:p>
            <a:r>
              <a:rPr lang="en-US" dirty="0" smtClean="0"/>
              <a:t>Where should we be looking?</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333874"/>
            <a:ext cx="358140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7203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4570</TotalTime>
  <Words>3300</Words>
  <Application>Microsoft Office PowerPoint</Application>
  <PresentationFormat>On-screen Show (4:3)</PresentationFormat>
  <Paragraphs>482</Paragraphs>
  <Slides>79</Slides>
  <Notes>24</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Concourse</vt:lpstr>
      <vt:lpstr>Is there a link between obesity and depression</vt:lpstr>
      <vt:lpstr>What is depression?</vt:lpstr>
      <vt:lpstr>PowerPoint Presentation</vt:lpstr>
      <vt:lpstr>Additional Criteria</vt:lpstr>
      <vt:lpstr>Depression in Animals</vt:lpstr>
      <vt:lpstr>Tests of Depressive Behavior</vt:lpstr>
      <vt:lpstr>What causes depression?</vt:lpstr>
      <vt:lpstr>Where should we be looking?</vt:lpstr>
      <vt:lpstr>Where should we be looking?</vt:lpstr>
      <vt:lpstr>Where should we be looking?</vt:lpstr>
      <vt:lpstr>Decision Making</vt:lpstr>
      <vt:lpstr>Perception</vt:lpstr>
      <vt:lpstr>Consideration</vt:lpstr>
      <vt:lpstr>Choice</vt:lpstr>
      <vt:lpstr>Outcome</vt:lpstr>
      <vt:lpstr>Influences on decision making</vt:lpstr>
      <vt:lpstr>How might decisions be altered during depression?</vt:lpstr>
      <vt:lpstr>A possible connection</vt:lpstr>
      <vt:lpstr>Chapter 1- Ventral tegmental area muscarinic receptors modulate depression and anxiety-related behaviors in rats</vt:lpstr>
      <vt:lpstr>Background</vt:lpstr>
      <vt:lpstr>Background</vt:lpstr>
      <vt:lpstr>Methods</vt:lpstr>
      <vt:lpstr>Methods</vt:lpstr>
      <vt:lpstr>Methods</vt:lpstr>
      <vt:lpstr>Methods</vt:lpstr>
      <vt:lpstr>Elevated Plus Maze</vt:lpstr>
      <vt:lpstr>Physostigmine Results</vt:lpstr>
      <vt:lpstr>Physostigmine Results</vt:lpstr>
      <vt:lpstr>Pilocarpine Results</vt:lpstr>
      <vt:lpstr>Results</vt:lpstr>
      <vt:lpstr>Discussion</vt:lpstr>
      <vt:lpstr>Discussion</vt:lpstr>
      <vt:lpstr>Discussion</vt:lpstr>
      <vt:lpstr>Conclusion</vt:lpstr>
      <vt:lpstr>Chapter 2- An obesogenic refined low-fat diet disrupts attentional and behavioral control processes in a vigilance task in rats</vt:lpstr>
      <vt:lpstr>Background</vt:lpstr>
      <vt:lpstr>Background</vt:lpstr>
      <vt:lpstr>Background</vt:lpstr>
      <vt:lpstr>Background</vt:lpstr>
      <vt:lpstr>Methods</vt:lpstr>
      <vt:lpstr>PowerPoint Presentation</vt:lpstr>
      <vt:lpstr>Methods</vt:lpstr>
      <vt:lpstr>Vigilance Task</vt:lpstr>
      <vt:lpstr>Vigilance Task</vt:lpstr>
      <vt:lpstr>Results</vt:lpstr>
      <vt:lpstr>Results</vt:lpstr>
      <vt:lpstr>Results</vt:lpstr>
      <vt:lpstr>Results</vt:lpstr>
      <vt:lpstr>Results</vt:lpstr>
      <vt:lpstr>Discussion</vt:lpstr>
      <vt:lpstr>Discussion</vt:lpstr>
      <vt:lpstr>Discussion</vt:lpstr>
      <vt:lpstr>Discussion</vt:lpstr>
      <vt:lpstr>Discussion</vt:lpstr>
      <vt:lpstr>Conclusion</vt:lpstr>
      <vt:lpstr>Chapter 3- Dopamine neurons modulate neural encoding and expression of depression-related behaviour</vt:lpstr>
      <vt:lpstr>Background</vt:lpstr>
      <vt:lpstr>Background</vt:lpstr>
      <vt:lpstr>Methods</vt:lpstr>
      <vt:lpstr>Methods</vt:lpstr>
      <vt:lpstr>Methods</vt:lpstr>
      <vt:lpstr>Methods</vt:lpstr>
      <vt:lpstr>Results</vt:lpstr>
      <vt:lpstr>Results</vt:lpstr>
      <vt:lpstr>Results</vt:lpstr>
      <vt:lpstr>Results</vt:lpstr>
      <vt:lpstr>Results</vt:lpstr>
      <vt:lpstr>Results</vt:lpstr>
      <vt:lpstr>Results</vt:lpstr>
      <vt:lpstr>Results</vt:lpstr>
      <vt:lpstr>Discussion</vt:lpstr>
      <vt:lpstr>Discussion</vt:lpstr>
      <vt:lpstr>Discussion</vt:lpstr>
      <vt:lpstr>Conclusion</vt:lpstr>
      <vt:lpstr>Bringing it all together</vt:lpstr>
      <vt:lpstr>Bringing it all together</vt:lpstr>
      <vt:lpstr>Bringing it all together</vt:lpstr>
      <vt:lpstr>So is there a link between obesity and depression?</vt:lpstr>
      <vt:lpstr>Thanks for listening!</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dc:creator>
  <cp:lastModifiedBy>Cliff H Summers</cp:lastModifiedBy>
  <cp:revision>130</cp:revision>
  <dcterms:created xsi:type="dcterms:W3CDTF">2016-10-19T17:57:25Z</dcterms:created>
  <dcterms:modified xsi:type="dcterms:W3CDTF">2017-04-28T14:46:15Z</dcterms:modified>
</cp:coreProperties>
</file>